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ree Serif" charset="1" panose="02000503040000020004"/>
      <p:regular r:id="rId23"/>
    </p:embeddedFont>
    <p:embeddedFont>
      <p:font typeface="Glacial Indifference" charset="1" panose="00000000000000000000"/>
      <p:regular r:id="rId24"/>
    </p:embeddedFont>
    <p:embeddedFont>
      <p:font typeface="Glacial Indifference Bold" charset="1" panose="00000800000000000000"/>
      <p:regular r:id="rId25"/>
    </p:embeddedFont>
    <p:embeddedFont>
      <p:font typeface="Montserrat" charset="1" panose="00000500000000000000"/>
      <p:regular r:id="rId26"/>
    </p:embeddedFont>
    <p:embeddedFont>
      <p:font typeface="Stars &amp; Love" charset="1" panose="00000000000000000000"/>
      <p:regular r:id="rId27"/>
    </p:embeddedFont>
    <p:embeddedFont>
      <p:font typeface="Montserrat Classic" charset="1" panose="00000500000000000000"/>
      <p:regular r:id="rId28"/>
    </p:embeddedFont>
    <p:embeddedFont>
      <p:font typeface="Glacial Indifference Italics" charset="1" panose="00000000000000000000"/>
      <p:regular r:id="rId29"/>
    </p:embeddedFont>
    <p:embeddedFont>
      <p:font typeface="Gulfs Display"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2" Target="../media/image1.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10.pn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2" Target="../media/image1.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11" Target="../media/image68.png" Type="http://schemas.openxmlformats.org/officeDocument/2006/relationships/image"/><Relationship Id="rId12" Target="../media/image69.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2" Target="../media/image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6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3883428" y="9081248"/>
            <a:ext cx="4404572" cy="2411503"/>
          </a:xfrm>
          <a:custGeom>
            <a:avLst/>
            <a:gdLst/>
            <a:ahLst/>
            <a:cxnLst/>
            <a:rect r="r" b="b" t="t" l="l"/>
            <a:pathLst>
              <a:path h="2411503" w="4404572">
                <a:moveTo>
                  <a:pt x="0" y="0"/>
                </a:moveTo>
                <a:lnTo>
                  <a:pt x="4404572" y="0"/>
                </a:lnTo>
                <a:lnTo>
                  <a:pt x="4404572" y="2411504"/>
                </a:lnTo>
                <a:lnTo>
                  <a:pt x="0" y="241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208124"/>
            <a:ext cx="4404572" cy="2411503"/>
          </a:xfrm>
          <a:custGeom>
            <a:avLst/>
            <a:gdLst/>
            <a:ahLst/>
            <a:cxnLst/>
            <a:rect r="r" b="b" t="t" l="l"/>
            <a:pathLst>
              <a:path h="2411503" w="4404572">
                <a:moveTo>
                  <a:pt x="0" y="0"/>
                </a:moveTo>
                <a:lnTo>
                  <a:pt x="4404572" y="0"/>
                </a:lnTo>
                <a:lnTo>
                  <a:pt x="4404572" y="2411504"/>
                </a:lnTo>
                <a:lnTo>
                  <a:pt x="0" y="2411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7954" y="7783603"/>
            <a:ext cx="9810867" cy="6295325"/>
          </a:xfrm>
          <a:custGeom>
            <a:avLst/>
            <a:gdLst/>
            <a:ahLst/>
            <a:cxnLst/>
            <a:rect r="r" b="b" t="t" l="l"/>
            <a:pathLst>
              <a:path h="6295325" w="9810867">
                <a:moveTo>
                  <a:pt x="0" y="0"/>
                </a:moveTo>
                <a:lnTo>
                  <a:pt x="9810867" y="0"/>
                </a:lnTo>
                <a:lnTo>
                  <a:pt x="9810867" y="6295325"/>
                </a:lnTo>
                <a:lnTo>
                  <a:pt x="0" y="6295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061609" y="-3490210"/>
            <a:ext cx="9810867" cy="6295325"/>
          </a:xfrm>
          <a:custGeom>
            <a:avLst/>
            <a:gdLst/>
            <a:ahLst/>
            <a:cxnLst/>
            <a:rect r="r" b="b" t="t" l="l"/>
            <a:pathLst>
              <a:path h="6295325" w="9810867">
                <a:moveTo>
                  <a:pt x="0" y="0"/>
                </a:moveTo>
                <a:lnTo>
                  <a:pt x="9810867" y="0"/>
                </a:lnTo>
                <a:lnTo>
                  <a:pt x="9810867" y="6295325"/>
                </a:lnTo>
                <a:lnTo>
                  <a:pt x="0" y="6295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375303">
            <a:off x="-446950" y="7629195"/>
            <a:ext cx="8239814" cy="8534647"/>
          </a:xfrm>
          <a:custGeom>
            <a:avLst/>
            <a:gdLst/>
            <a:ahLst/>
            <a:cxnLst/>
            <a:rect r="r" b="b" t="t" l="l"/>
            <a:pathLst>
              <a:path h="8534647" w="8239814">
                <a:moveTo>
                  <a:pt x="0" y="0"/>
                </a:moveTo>
                <a:lnTo>
                  <a:pt x="8239813" y="0"/>
                </a:lnTo>
                <a:lnTo>
                  <a:pt x="8239813" y="8534647"/>
                </a:lnTo>
                <a:lnTo>
                  <a:pt x="0" y="85346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833618">
            <a:off x="11550503" y="-5475447"/>
            <a:ext cx="8239814" cy="8534647"/>
          </a:xfrm>
          <a:custGeom>
            <a:avLst/>
            <a:gdLst/>
            <a:ahLst/>
            <a:cxnLst/>
            <a:rect r="r" b="b" t="t" l="l"/>
            <a:pathLst>
              <a:path h="8534647" w="8239814">
                <a:moveTo>
                  <a:pt x="0" y="0"/>
                </a:moveTo>
                <a:lnTo>
                  <a:pt x="8239814" y="0"/>
                </a:lnTo>
                <a:lnTo>
                  <a:pt x="8239814" y="8534647"/>
                </a:lnTo>
                <a:lnTo>
                  <a:pt x="0" y="85346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499541" y="2587763"/>
            <a:ext cx="2586173" cy="5616051"/>
          </a:xfrm>
          <a:custGeom>
            <a:avLst/>
            <a:gdLst/>
            <a:ahLst/>
            <a:cxnLst/>
            <a:rect r="r" b="b" t="t" l="l"/>
            <a:pathLst>
              <a:path h="5616051" w="2586173">
                <a:moveTo>
                  <a:pt x="0" y="0"/>
                </a:moveTo>
                <a:lnTo>
                  <a:pt x="2586173" y="0"/>
                </a:lnTo>
                <a:lnTo>
                  <a:pt x="2586173" y="5616052"/>
                </a:lnTo>
                <a:lnTo>
                  <a:pt x="0" y="5616052"/>
                </a:lnTo>
                <a:lnTo>
                  <a:pt x="0" y="0"/>
                </a:lnTo>
                <a:close/>
              </a:path>
            </a:pathLst>
          </a:custGeom>
          <a:blipFill>
            <a:blip r:embed="rId11"/>
            <a:stretch>
              <a:fillRect l="0" t="0" r="0" b="0"/>
            </a:stretch>
          </a:blipFill>
        </p:spPr>
      </p:sp>
      <p:sp>
        <p:nvSpPr>
          <p:cNvPr name="TextBox 10" id="10"/>
          <p:cNvSpPr txBox="true"/>
          <p:nvPr/>
        </p:nvSpPr>
        <p:spPr>
          <a:xfrm rot="0">
            <a:off x="1741420" y="4361850"/>
            <a:ext cx="12731784" cy="1626893"/>
          </a:xfrm>
          <a:prstGeom prst="rect">
            <a:avLst/>
          </a:prstGeom>
        </p:spPr>
        <p:txBody>
          <a:bodyPr anchor="t" rtlCol="false" tIns="0" lIns="0" bIns="0" rIns="0">
            <a:spAutoFit/>
          </a:bodyPr>
          <a:lstStyle/>
          <a:p>
            <a:pPr algn="l">
              <a:lnSpc>
                <a:spcPts val="12280"/>
              </a:lnSpc>
            </a:pPr>
            <a:r>
              <a:rPr lang="en-US" sz="12158">
                <a:solidFill>
                  <a:srgbClr val="000000"/>
                </a:solidFill>
                <a:latin typeface="Bree Serif Bold"/>
              </a:rPr>
              <a:t>APRESENTAÇÃO</a:t>
            </a:r>
          </a:p>
        </p:txBody>
      </p:sp>
      <p:sp>
        <p:nvSpPr>
          <p:cNvPr name="TextBox 11" id="11"/>
          <p:cNvSpPr txBox="true"/>
          <p:nvPr/>
        </p:nvSpPr>
        <p:spPr>
          <a:xfrm rot="0">
            <a:off x="1741420" y="7031128"/>
            <a:ext cx="9528177" cy="523875"/>
          </a:xfrm>
          <a:prstGeom prst="rect">
            <a:avLst/>
          </a:prstGeom>
        </p:spPr>
        <p:txBody>
          <a:bodyPr anchor="t" rtlCol="false" tIns="0" lIns="0" bIns="0" rIns="0">
            <a:spAutoFit/>
          </a:bodyPr>
          <a:lstStyle/>
          <a:p>
            <a:pPr algn="l">
              <a:lnSpc>
                <a:spcPts val="4200"/>
              </a:lnSpc>
            </a:pPr>
            <a:r>
              <a:rPr lang="en-US" sz="3000">
                <a:solidFill>
                  <a:srgbClr val="000000"/>
                </a:solidFill>
                <a:latin typeface="Glacial Indifference"/>
              </a:rPr>
              <a:t>Pedro Gabriel, Mariane &amp; Zuriyel</a:t>
            </a:r>
          </a:p>
        </p:txBody>
      </p:sp>
      <p:sp>
        <p:nvSpPr>
          <p:cNvPr name="TextBox 12" id="12"/>
          <p:cNvSpPr txBox="true"/>
          <p:nvPr/>
        </p:nvSpPr>
        <p:spPr>
          <a:xfrm rot="0">
            <a:off x="1741420" y="2417672"/>
            <a:ext cx="7181493" cy="689161"/>
          </a:xfrm>
          <a:prstGeom prst="rect">
            <a:avLst/>
          </a:prstGeom>
        </p:spPr>
        <p:txBody>
          <a:bodyPr anchor="t" rtlCol="false" tIns="0" lIns="0" bIns="0" rIns="0">
            <a:spAutoFit/>
          </a:bodyPr>
          <a:lstStyle/>
          <a:p>
            <a:pPr algn="l">
              <a:lnSpc>
                <a:spcPts val="5543"/>
              </a:lnSpc>
            </a:pPr>
            <a:r>
              <a:rPr lang="en-US" sz="3959">
                <a:solidFill>
                  <a:srgbClr val="000000"/>
                </a:solidFill>
                <a:latin typeface="Glacial Indifference Bold"/>
              </a:rPr>
              <a:t>Saúde &amp; Vida</a:t>
            </a:r>
          </a:p>
        </p:txBody>
      </p:sp>
      <p:sp>
        <p:nvSpPr>
          <p:cNvPr name="TextBox 13" id="13"/>
          <p:cNvSpPr txBox="true"/>
          <p:nvPr/>
        </p:nvSpPr>
        <p:spPr>
          <a:xfrm rot="0">
            <a:off x="13330143" y="8403137"/>
            <a:ext cx="2924969" cy="450215"/>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Bree Serif"/>
              </a:rPr>
              <a:t>Trabalho de GS.1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158179" y="1295400"/>
            <a:ext cx="13971642" cy="1362725"/>
          </a:xfrm>
          <a:prstGeom prst="rect">
            <a:avLst/>
          </a:prstGeom>
        </p:spPr>
        <p:txBody>
          <a:bodyPr anchor="t" rtlCol="false" tIns="0" lIns="0" bIns="0" rIns="0">
            <a:spAutoFit/>
          </a:bodyPr>
          <a:lstStyle/>
          <a:p>
            <a:pPr algn="ctr">
              <a:lnSpc>
                <a:spcPts val="10051"/>
              </a:lnSpc>
            </a:pPr>
            <a:r>
              <a:rPr lang="en-US" sz="10692">
                <a:solidFill>
                  <a:srgbClr val="000000"/>
                </a:solidFill>
                <a:latin typeface="Stars &amp; Love"/>
              </a:rPr>
              <a:t>Custos</a:t>
            </a:r>
          </a:p>
        </p:txBody>
      </p:sp>
      <p:sp>
        <p:nvSpPr>
          <p:cNvPr name="Freeform 4" id="4"/>
          <p:cNvSpPr/>
          <p:nvPr/>
        </p:nvSpPr>
        <p:spPr>
          <a:xfrm flipH="false" flipV="false" rot="0">
            <a:off x="482281" y="288674"/>
            <a:ext cx="2549948" cy="2549948"/>
          </a:xfrm>
          <a:custGeom>
            <a:avLst/>
            <a:gdLst/>
            <a:ahLst/>
            <a:cxnLst/>
            <a:rect r="r" b="b" t="t" l="l"/>
            <a:pathLst>
              <a:path h="2549948" w="2549948">
                <a:moveTo>
                  <a:pt x="0" y="0"/>
                </a:moveTo>
                <a:lnTo>
                  <a:pt x="2549948" y="0"/>
                </a:lnTo>
                <a:lnTo>
                  <a:pt x="2549948" y="2549948"/>
                </a:lnTo>
                <a:lnTo>
                  <a:pt x="0" y="2549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1213" y="3052438"/>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212688" y="391213"/>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211802">
            <a:off x="12549403" y="-2499383"/>
            <a:ext cx="10996589" cy="7056166"/>
          </a:xfrm>
          <a:custGeom>
            <a:avLst/>
            <a:gdLst/>
            <a:ahLst/>
            <a:cxnLst/>
            <a:rect r="r" b="b" t="t" l="l"/>
            <a:pathLst>
              <a:path h="7056166" w="10996589">
                <a:moveTo>
                  <a:pt x="0" y="0"/>
                </a:moveTo>
                <a:lnTo>
                  <a:pt x="10996589" y="0"/>
                </a:lnTo>
                <a:lnTo>
                  <a:pt x="10996589" y="7056166"/>
                </a:lnTo>
                <a:lnTo>
                  <a:pt x="0" y="70561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621813" y="9012026"/>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465307" y="3936199"/>
            <a:ext cx="5322101" cy="53221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2DA3A1"/>
            </a:solidFill>
          </p:spPr>
        </p:sp>
        <p:sp>
          <p:nvSpPr>
            <p:cNvPr name="TextBox 11" id="11"/>
            <p:cNvSpPr txBox="true"/>
            <p:nvPr/>
          </p:nvSpPr>
          <p:spPr>
            <a:xfrm>
              <a:off x="63500" y="34925"/>
              <a:ext cx="685800" cy="714375"/>
            </a:xfrm>
            <a:prstGeom prst="rect">
              <a:avLst/>
            </a:prstGeom>
          </p:spPr>
          <p:txBody>
            <a:bodyPr anchor="ctr" rtlCol="false" tIns="50800" lIns="50800" bIns="50800" rIns="50800"/>
            <a:lstStyle/>
            <a:p>
              <a:pPr algn="ctr">
                <a:lnSpc>
                  <a:spcPts val="3249"/>
                </a:lnSpc>
              </a:pPr>
            </a:p>
          </p:txBody>
        </p:sp>
      </p:grpSp>
      <p:grpSp>
        <p:nvGrpSpPr>
          <p:cNvPr name="Group 12" id="12"/>
          <p:cNvGrpSpPr/>
          <p:nvPr/>
        </p:nvGrpSpPr>
        <p:grpSpPr>
          <a:xfrm rot="0">
            <a:off x="1970110" y="3689925"/>
            <a:ext cx="5322101" cy="53221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BBEFEF"/>
            </a:solidFill>
          </p:spPr>
        </p:sp>
        <p:sp>
          <p:nvSpPr>
            <p:cNvPr name="TextBox 14" id="14"/>
            <p:cNvSpPr txBox="true"/>
            <p:nvPr/>
          </p:nvSpPr>
          <p:spPr>
            <a:xfrm>
              <a:off x="63500" y="34925"/>
              <a:ext cx="685800" cy="714375"/>
            </a:xfrm>
            <a:prstGeom prst="rect">
              <a:avLst/>
            </a:prstGeom>
          </p:spPr>
          <p:txBody>
            <a:bodyPr anchor="ctr" rtlCol="false" tIns="50800" lIns="50800" bIns="50800" rIns="50800"/>
            <a:lstStyle/>
            <a:p>
              <a:pPr algn="ctr">
                <a:lnSpc>
                  <a:spcPts val="3249"/>
                </a:lnSpc>
              </a:pPr>
            </a:p>
          </p:txBody>
        </p:sp>
      </p:grpSp>
      <p:grpSp>
        <p:nvGrpSpPr>
          <p:cNvPr name="Group 15" id="15"/>
          <p:cNvGrpSpPr/>
          <p:nvPr/>
        </p:nvGrpSpPr>
        <p:grpSpPr>
          <a:xfrm rot="0">
            <a:off x="10807720" y="3936199"/>
            <a:ext cx="5322101" cy="53221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2DA3A1"/>
            </a:solidFill>
          </p:spPr>
        </p:sp>
        <p:sp>
          <p:nvSpPr>
            <p:cNvPr name="TextBox 17" id="17"/>
            <p:cNvSpPr txBox="true"/>
            <p:nvPr/>
          </p:nvSpPr>
          <p:spPr>
            <a:xfrm>
              <a:off x="63500" y="34925"/>
              <a:ext cx="685800" cy="714375"/>
            </a:xfrm>
            <a:prstGeom prst="rect">
              <a:avLst/>
            </a:prstGeom>
          </p:spPr>
          <p:txBody>
            <a:bodyPr anchor="ctr" rtlCol="false" tIns="50800" lIns="50800" bIns="50800" rIns="50800"/>
            <a:lstStyle/>
            <a:p>
              <a:pPr algn="ctr">
                <a:lnSpc>
                  <a:spcPts val="3249"/>
                </a:lnSpc>
              </a:pPr>
            </a:p>
          </p:txBody>
        </p:sp>
      </p:grpSp>
      <p:grpSp>
        <p:nvGrpSpPr>
          <p:cNvPr name="Group 18" id="18"/>
          <p:cNvGrpSpPr/>
          <p:nvPr/>
        </p:nvGrpSpPr>
        <p:grpSpPr>
          <a:xfrm rot="0">
            <a:off x="11299712" y="3689925"/>
            <a:ext cx="5322101" cy="532210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BBEFEF"/>
            </a:solidFill>
          </p:spPr>
        </p:sp>
        <p:sp>
          <p:nvSpPr>
            <p:cNvPr name="TextBox 20" id="20"/>
            <p:cNvSpPr txBox="true"/>
            <p:nvPr/>
          </p:nvSpPr>
          <p:spPr>
            <a:xfrm>
              <a:off x="63500" y="34925"/>
              <a:ext cx="685800" cy="714375"/>
            </a:xfrm>
            <a:prstGeom prst="rect">
              <a:avLst/>
            </a:prstGeom>
          </p:spPr>
          <p:txBody>
            <a:bodyPr anchor="ctr" rtlCol="false" tIns="50800" lIns="50800" bIns="50800" rIns="50800"/>
            <a:lstStyle/>
            <a:p>
              <a:pPr algn="ctr">
                <a:lnSpc>
                  <a:spcPts val="3249"/>
                </a:lnSpc>
              </a:pPr>
            </a:p>
          </p:txBody>
        </p:sp>
      </p:grpSp>
      <p:sp>
        <p:nvSpPr>
          <p:cNvPr name="TextBox 21" id="21"/>
          <p:cNvSpPr txBox="true"/>
          <p:nvPr/>
        </p:nvSpPr>
        <p:spPr>
          <a:xfrm rot="0">
            <a:off x="12051899" y="2764693"/>
            <a:ext cx="3817726" cy="546913"/>
          </a:xfrm>
          <a:prstGeom prst="rect">
            <a:avLst/>
          </a:prstGeom>
        </p:spPr>
        <p:txBody>
          <a:bodyPr anchor="t" rtlCol="false" tIns="0" lIns="0" bIns="0" rIns="0">
            <a:spAutoFit/>
          </a:bodyPr>
          <a:lstStyle/>
          <a:p>
            <a:pPr algn="ctr">
              <a:lnSpc>
                <a:spcPts val="4466"/>
              </a:lnSpc>
              <a:spcBef>
                <a:spcPct val="0"/>
              </a:spcBef>
            </a:pPr>
            <a:r>
              <a:rPr lang="en-US" sz="3435" spc="171">
                <a:solidFill>
                  <a:srgbClr val="000000"/>
                </a:solidFill>
                <a:latin typeface="Bree Serif"/>
              </a:rPr>
              <a:t>Serviços técnicos </a:t>
            </a:r>
          </a:p>
        </p:txBody>
      </p:sp>
      <p:sp>
        <p:nvSpPr>
          <p:cNvPr name="TextBox 22" id="22"/>
          <p:cNvSpPr txBox="true"/>
          <p:nvPr/>
        </p:nvSpPr>
        <p:spPr>
          <a:xfrm rot="0">
            <a:off x="1970110" y="5124450"/>
            <a:ext cx="5021532" cy="354913"/>
          </a:xfrm>
          <a:prstGeom prst="rect">
            <a:avLst/>
          </a:prstGeom>
        </p:spPr>
        <p:txBody>
          <a:bodyPr anchor="t" rtlCol="false" tIns="0" lIns="0" bIns="0" rIns="0">
            <a:spAutoFit/>
          </a:bodyPr>
          <a:lstStyle/>
          <a:p>
            <a:pPr algn="ctr" marL="484784" indent="-242392" lvl="1">
              <a:lnSpc>
                <a:spcPts val="2919"/>
              </a:lnSpc>
              <a:buFont typeface="Arial"/>
              <a:buChar char="•"/>
            </a:pPr>
            <a:r>
              <a:rPr lang="en-US" sz="2245" spc="112">
                <a:solidFill>
                  <a:srgbClr val="000000"/>
                </a:solidFill>
                <a:latin typeface="Bree Serif"/>
              </a:rPr>
              <a:t>Treinamento inicial:10.000,00R$</a:t>
            </a:r>
          </a:p>
        </p:txBody>
      </p:sp>
      <p:sp>
        <p:nvSpPr>
          <p:cNvPr name="TextBox 23" id="23"/>
          <p:cNvSpPr txBox="true"/>
          <p:nvPr/>
        </p:nvSpPr>
        <p:spPr>
          <a:xfrm rot="0">
            <a:off x="1970150" y="5631682"/>
            <a:ext cx="5322061" cy="719293"/>
          </a:xfrm>
          <a:prstGeom prst="rect">
            <a:avLst/>
          </a:prstGeom>
        </p:spPr>
        <p:txBody>
          <a:bodyPr anchor="t" rtlCol="false" tIns="0" lIns="0" bIns="0" rIns="0">
            <a:spAutoFit/>
          </a:bodyPr>
          <a:lstStyle/>
          <a:p>
            <a:pPr algn="ctr" marL="484784" indent="-242392" lvl="1">
              <a:lnSpc>
                <a:spcPts val="2919"/>
              </a:lnSpc>
              <a:buFont typeface="Arial"/>
              <a:buChar char="•"/>
            </a:pPr>
            <a:r>
              <a:rPr lang="en-US" sz="2245" spc="112">
                <a:solidFill>
                  <a:srgbClr val="000000"/>
                </a:solidFill>
                <a:latin typeface="Bree Serif"/>
              </a:rPr>
              <a:t>Marketing: – Campanhas:15.000R$</a:t>
            </a:r>
          </a:p>
          <a:p>
            <a:pPr algn="ctr">
              <a:lnSpc>
                <a:spcPts val="2919"/>
              </a:lnSpc>
            </a:pPr>
            <a:r>
              <a:rPr lang="en-US" sz="2245" spc="112">
                <a:solidFill>
                  <a:srgbClr val="000000"/>
                </a:solidFill>
                <a:latin typeface="Bree Serif"/>
              </a:rPr>
              <a:t>                       </a:t>
            </a:r>
          </a:p>
        </p:txBody>
      </p:sp>
      <p:sp>
        <p:nvSpPr>
          <p:cNvPr name="TextBox 24" id="24"/>
          <p:cNvSpPr txBox="true"/>
          <p:nvPr/>
        </p:nvSpPr>
        <p:spPr>
          <a:xfrm rot="0">
            <a:off x="11528908" y="4572197"/>
            <a:ext cx="4616849" cy="283766"/>
          </a:xfrm>
          <a:prstGeom prst="rect">
            <a:avLst/>
          </a:prstGeom>
        </p:spPr>
        <p:txBody>
          <a:bodyPr anchor="t" rtlCol="false" tIns="0" lIns="0" bIns="0" rIns="0">
            <a:spAutoFit/>
          </a:bodyPr>
          <a:lstStyle/>
          <a:p>
            <a:pPr algn="ctr" marL="395838" indent="-197919" lvl="1">
              <a:lnSpc>
                <a:spcPts val="2383"/>
              </a:lnSpc>
              <a:buFont typeface="Arial"/>
              <a:buChar char="•"/>
            </a:pPr>
            <a:r>
              <a:rPr lang="en-US" sz="1833" spc="91">
                <a:solidFill>
                  <a:srgbClr val="000000"/>
                </a:solidFill>
                <a:latin typeface="Bree Serif"/>
              </a:rPr>
              <a:t>Desenvolvimento inicial:20.000,00R$</a:t>
            </a:r>
          </a:p>
        </p:txBody>
      </p:sp>
      <p:sp>
        <p:nvSpPr>
          <p:cNvPr name="TextBox 25" id="25"/>
          <p:cNvSpPr txBox="true"/>
          <p:nvPr/>
        </p:nvSpPr>
        <p:spPr>
          <a:xfrm rot="0">
            <a:off x="11532162" y="5332718"/>
            <a:ext cx="3238671" cy="283766"/>
          </a:xfrm>
          <a:prstGeom prst="rect">
            <a:avLst/>
          </a:prstGeom>
        </p:spPr>
        <p:txBody>
          <a:bodyPr anchor="t" rtlCol="false" tIns="0" lIns="0" bIns="0" rIns="0">
            <a:spAutoFit/>
          </a:bodyPr>
          <a:lstStyle/>
          <a:p>
            <a:pPr algn="ctr" marL="395838" indent="-197919" lvl="1">
              <a:lnSpc>
                <a:spcPts val="2383"/>
              </a:lnSpc>
              <a:buFont typeface="Arial"/>
              <a:buChar char="•"/>
            </a:pPr>
            <a:r>
              <a:rPr lang="en-US" sz="1833" spc="91">
                <a:solidFill>
                  <a:srgbClr val="000000"/>
                </a:solidFill>
                <a:latin typeface="Bree Serif"/>
              </a:rPr>
              <a:t>Manutenção:15.000,00R$</a:t>
            </a:r>
          </a:p>
        </p:txBody>
      </p:sp>
      <p:sp>
        <p:nvSpPr>
          <p:cNvPr name="TextBox 26" id="26"/>
          <p:cNvSpPr txBox="true"/>
          <p:nvPr/>
        </p:nvSpPr>
        <p:spPr>
          <a:xfrm rot="0">
            <a:off x="11532158" y="6105710"/>
            <a:ext cx="4752645" cy="283766"/>
          </a:xfrm>
          <a:prstGeom prst="rect">
            <a:avLst/>
          </a:prstGeom>
        </p:spPr>
        <p:txBody>
          <a:bodyPr anchor="t" rtlCol="false" tIns="0" lIns="0" bIns="0" rIns="0">
            <a:spAutoFit/>
          </a:bodyPr>
          <a:lstStyle/>
          <a:p>
            <a:pPr algn="ctr" marL="395838" indent="-197919" lvl="1">
              <a:lnSpc>
                <a:spcPts val="2383"/>
              </a:lnSpc>
              <a:buFont typeface="Arial"/>
              <a:buChar char="•"/>
            </a:pPr>
            <a:r>
              <a:rPr lang="en-US" sz="1833" spc="91">
                <a:solidFill>
                  <a:srgbClr val="000000"/>
                </a:solidFill>
                <a:latin typeface="Bree Serif"/>
              </a:rPr>
              <a:t>Servidores e Hospedagem:15.000,00R$</a:t>
            </a:r>
          </a:p>
        </p:txBody>
      </p:sp>
      <p:sp>
        <p:nvSpPr>
          <p:cNvPr name="TextBox 27" id="27"/>
          <p:cNvSpPr txBox="true"/>
          <p:nvPr/>
        </p:nvSpPr>
        <p:spPr>
          <a:xfrm rot="0">
            <a:off x="11532158" y="6865725"/>
            <a:ext cx="3058439" cy="283766"/>
          </a:xfrm>
          <a:prstGeom prst="rect">
            <a:avLst/>
          </a:prstGeom>
        </p:spPr>
        <p:txBody>
          <a:bodyPr anchor="t" rtlCol="false" tIns="0" lIns="0" bIns="0" rIns="0">
            <a:spAutoFit/>
          </a:bodyPr>
          <a:lstStyle/>
          <a:p>
            <a:pPr algn="ctr" marL="395838" indent="-197919" lvl="1">
              <a:lnSpc>
                <a:spcPts val="2383"/>
              </a:lnSpc>
              <a:buFont typeface="Arial"/>
              <a:buChar char="•"/>
            </a:pPr>
            <a:r>
              <a:rPr lang="en-US" sz="1833" spc="91">
                <a:solidFill>
                  <a:srgbClr val="000000"/>
                </a:solidFill>
                <a:latin typeface="Bree Serif"/>
              </a:rPr>
              <a:t>Segurança:20.000,00R$</a:t>
            </a:r>
          </a:p>
        </p:txBody>
      </p:sp>
      <p:sp>
        <p:nvSpPr>
          <p:cNvPr name="TextBox 28" id="28"/>
          <p:cNvSpPr txBox="true"/>
          <p:nvPr/>
        </p:nvSpPr>
        <p:spPr>
          <a:xfrm rot="0">
            <a:off x="1973214" y="6163994"/>
            <a:ext cx="4602585" cy="354913"/>
          </a:xfrm>
          <a:prstGeom prst="rect">
            <a:avLst/>
          </a:prstGeom>
        </p:spPr>
        <p:txBody>
          <a:bodyPr anchor="t" rtlCol="false" tIns="0" lIns="0" bIns="0" rIns="0">
            <a:spAutoFit/>
          </a:bodyPr>
          <a:lstStyle/>
          <a:p>
            <a:pPr algn="ctr" marL="484784" indent="-242392" lvl="1">
              <a:lnSpc>
                <a:spcPts val="2919"/>
              </a:lnSpc>
              <a:buFont typeface="Arial"/>
              <a:buChar char="•"/>
            </a:pPr>
            <a:r>
              <a:rPr lang="en-US" sz="2245" spc="112">
                <a:solidFill>
                  <a:srgbClr val="000000"/>
                </a:solidFill>
                <a:latin typeface="Bree Serif"/>
              </a:rPr>
              <a:t>Escritório inicial:12.900,00R$</a:t>
            </a:r>
          </a:p>
        </p:txBody>
      </p:sp>
      <p:sp>
        <p:nvSpPr>
          <p:cNvPr name="TextBox 29" id="29"/>
          <p:cNvSpPr txBox="true"/>
          <p:nvPr/>
        </p:nvSpPr>
        <p:spPr>
          <a:xfrm rot="0">
            <a:off x="11532158" y="7635658"/>
            <a:ext cx="4264603" cy="283766"/>
          </a:xfrm>
          <a:prstGeom prst="rect">
            <a:avLst/>
          </a:prstGeom>
        </p:spPr>
        <p:txBody>
          <a:bodyPr anchor="t" rtlCol="false" tIns="0" lIns="0" bIns="0" rIns="0">
            <a:spAutoFit/>
          </a:bodyPr>
          <a:lstStyle/>
          <a:p>
            <a:pPr algn="ctr" marL="395838" indent="-197919" lvl="1">
              <a:lnSpc>
                <a:spcPts val="2383"/>
              </a:lnSpc>
              <a:buFont typeface="Arial"/>
              <a:buChar char="•"/>
            </a:pPr>
            <a:r>
              <a:rPr lang="en-US" sz="1833" spc="91">
                <a:solidFill>
                  <a:srgbClr val="000000"/>
                </a:solidFill>
                <a:latin typeface="Bree Serif"/>
              </a:rPr>
              <a:t>Valor total da equipe:40.000,00R$</a:t>
            </a:r>
          </a:p>
        </p:txBody>
      </p:sp>
      <p:sp>
        <p:nvSpPr>
          <p:cNvPr name="TextBox 30" id="30"/>
          <p:cNvSpPr txBox="true"/>
          <p:nvPr/>
        </p:nvSpPr>
        <p:spPr>
          <a:xfrm rot="0">
            <a:off x="1970110" y="6657458"/>
            <a:ext cx="4941653" cy="354913"/>
          </a:xfrm>
          <a:prstGeom prst="rect">
            <a:avLst/>
          </a:prstGeom>
        </p:spPr>
        <p:txBody>
          <a:bodyPr anchor="t" rtlCol="false" tIns="0" lIns="0" bIns="0" rIns="0">
            <a:spAutoFit/>
          </a:bodyPr>
          <a:lstStyle/>
          <a:p>
            <a:pPr algn="ctr" marL="484784" indent="-242392" lvl="1">
              <a:lnSpc>
                <a:spcPts val="2919"/>
              </a:lnSpc>
              <a:buFont typeface="Arial"/>
              <a:buChar char="•"/>
            </a:pPr>
            <a:r>
              <a:rPr lang="en-US" sz="2245" spc="112">
                <a:solidFill>
                  <a:srgbClr val="000000"/>
                </a:solidFill>
                <a:latin typeface="Bree Serif"/>
              </a:rPr>
              <a:t>Criação de conteúdo:4.500,00R$</a:t>
            </a:r>
          </a:p>
        </p:txBody>
      </p:sp>
      <p:sp>
        <p:nvSpPr>
          <p:cNvPr name="Freeform 31" id="31"/>
          <p:cNvSpPr/>
          <p:nvPr/>
        </p:nvSpPr>
        <p:spPr>
          <a:xfrm flipH="false" flipV="false" rot="1204871">
            <a:off x="5314879" y="7911540"/>
            <a:ext cx="896201" cy="896201"/>
          </a:xfrm>
          <a:custGeom>
            <a:avLst/>
            <a:gdLst/>
            <a:ahLst/>
            <a:cxnLst/>
            <a:rect r="r" b="b" t="t" l="l"/>
            <a:pathLst>
              <a:path h="896201" w="896201">
                <a:moveTo>
                  <a:pt x="0" y="0"/>
                </a:moveTo>
                <a:lnTo>
                  <a:pt x="896201" y="0"/>
                </a:lnTo>
                <a:lnTo>
                  <a:pt x="896201" y="896200"/>
                </a:lnTo>
                <a:lnTo>
                  <a:pt x="0" y="896200"/>
                </a:lnTo>
                <a:lnTo>
                  <a:pt x="0" y="0"/>
                </a:lnTo>
                <a:close/>
              </a:path>
            </a:pathLst>
          </a:custGeom>
          <a:blipFill>
            <a:blip r:embed="rId9">
              <a:extLst>
                <a:ext uri="{96DAC541-7B7A-43D3-8B79-37D633B846F1}">
                  <asvg:svgBlip xmlns:asvg="http://schemas.microsoft.com/office/drawing/2016/SVG/main" r:embed="rId10"/>
                </a:ext>
              </a:extLst>
            </a:blip>
            <a:stretch>
              <a:fillRect l="-4266" t="0" r="0" b="-4266"/>
            </a:stretch>
          </a:blipFill>
        </p:spPr>
      </p:sp>
      <p:sp>
        <p:nvSpPr>
          <p:cNvPr name="Freeform 32" id="32"/>
          <p:cNvSpPr/>
          <p:nvPr/>
        </p:nvSpPr>
        <p:spPr>
          <a:xfrm flipH="false" flipV="false" rot="1204871">
            <a:off x="14946108" y="3795227"/>
            <a:ext cx="745350" cy="745350"/>
          </a:xfrm>
          <a:custGeom>
            <a:avLst/>
            <a:gdLst/>
            <a:ahLst/>
            <a:cxnLst/>
            <a:rect r="r" b="b" t="t" l="l"/>
            <a:pathLst>
              <a:path h="745350" w="745350">
                <a:moveTo>
                  <a:pt x="0" y="0"/>
                </a:moveTo>
                <a:lnTo>
                  <a:pt x="745350" y="0"/>
                </a:lnTo>
                <a:lnTo>
                  <a:pt x="745350" y="745350"/>
                </a:lnTo>
                <a:lnTo>
                  <a:pt x="0" y="7453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1204871">
            <a:off x="12300844" y="8083702"/>
            <a:ext cx="745350" cy="745350"/>
          </a:xfrm>
          <a:custGeom>
            <a:avLst/>
            <a:gdLst/>
            <a:ahLst/>
            <a:cxnLst/>
            <a:rect r="r" b="b" t="t" l="l"/>
            <a:pathLst>
              <a:path h="745350" w="745350">
                <a:moveTo>
                  <a:pt x="0" y="0"/>
                </a:moveTo>
                <a:lnTo>
                  <a:pt x="745351" y="0"/>
                </a:lnTo>
                <a:lnTo>
                  <a:pt x="745351" y="745350"/>
                </a:lnTo>
                <a:lnTo>
                  <a:pt x="0" y="7453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4" id="34"/>
          <p:cNvSpPr/>
          <p:nvPr/>
        </p:nvSpPr>
        <p:spPr>
          <a:xfrm flipH="false" flipV="false" rot="1204871">
            <a:off x="14946108" y="6714294"/>
            <a:ext cx="745350" cy="745350"/>
          </a:xfrm>
          <a:custGeom>
            <a:avLst/>
            <a:gdLst/>
            <a:ahLst/>
            <a:cxnLst/>
            <a:rect r="r" b="b" t="t" l="l"/>
            <a:pathLst>
              <a:path h="745350" w="745350">
                <a:moveTo>
                  <a:pt x="0" y="0"/>
                </a:moveTo>
                <a:lnTo>
                  <a:pt x="745350" y="0"/>
                </a:lnTo>
                <a:lnTo>
                  <a:pt x="745350" y="745350"/>
                </a:lnTo>
                <a:lnTo>
                  <a:pt x="0" y="7453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5" id="35"/>
          <p:cNvSpPr/>
          <p:nvPr/>
        </p:nvSpPr>
        <p:spPr>
          <a:xfrm flipH="false" flipV="false" rot="1204871">
            <a:off x="12353742" y="3848124"/>
            <a:ext cx="639556" cy="639556"/>
          </a:xfrm>
          <a:custGeom>
            <a:avLst/>
            <a:gdLst/>
            <a:ahLst/>
            <a:cxnLst/>
            <a:rect r="r" b="b" t="t" l="l"/>
            <a:pathLst>
              <a:path h="639556" w="639556">
                <a:moveTo>
                  <a:pt x="0" y="0"/>
                </a:moveTo>
                <a:lnTo>
                  <a:pt x="639556" y="0"/>
                </a:lnTo>
                <a:lnTo>
                  <a:pt x="639556" y="639556"/>
                </a:lnTo>
                <a:lnTo>
                  <a:pt x="0" y="639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6" id="36"/>
          <p:cNvSpPr/>
          <p:nvPr/>
        </p:nvSpPr>
        <p:spPr>
          <a:xfrm flipH="false" flipV="false" rot="1204871">
            <a:off x="5607010" y="4037742"/>
            <a:ext cx="718740" cy="718740"/>
          </a:xfrm>
          <a:custGeom>
            <a:avLst/>
            <a:gdLst/>
            <a:ahLst/>
            <a:cxnLst/>
            <a:rect r="r" b="b" t="t" l="l"/>
            <a:pathLst>
              <a:path h="718740" w="718740">
                <a:moveTo>
                  <a:pt x="0" y="0"/>
                </a:moveTo>
                <a:lnTo>
                  <a:pt x="718740" y="0"/>
                </a:lnTo>
                <a:lnTo>
                  <a:pt x="718740" y="718739"/>
                </a:lnTo>
                <a:lnTo>
                  <a:pt x="0" y="7187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1204871">
            <a:off x="2952441" y="3907656"/>
            <a:ext cx="520493" cy="520493"/>
          </a:xfrm>
          <a:custGeom>
            <a:avLst/>
            <a:gdLst/>
            <a:ahLst/>
            <a:cxnLst/>
            <a:rect r="r" b="b" t="t" l="l"/>
            <a:pathLst>
              <a:path h="520493" w="520493">
                <a:moveTo>
                  <a:pt x="0" y="0"/>
                </a:moveTo>
                <a:lnTo>
                  <a:pt x="520493" y="0"/>
                </a:lnTo>
                <a:lnTo>
                  <a:pt x="520493" y="520493"/>
                </a:lnTo>
                <a:lnTo>
                  <a:pt x="0" y="5204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8" id="38"/>
          <p:cNvSpPr/>
          <p:nvPr/>
        </p:nvSpPr>
        <p:spPr>
          <a:xfrm flipH="false" flipV="false" rot="1204871">
            <a:off x="3251691" y="7835197"/>
            <a:ext cx="896201" cy="896201"/>
          </a:xfrm>
          <a:custGeom>
            <a:avLst/>
            <a:gdLst/>
            <a:ahLst/>
            <a:cxnLst/>
            <a:rect r="r" b="b" t="t" l="l"/>
            <a:pathLst>
              <a:path h="896201" w="896201">
                <a:moveTo>
                  <a:pt x="0" y="0"/>
                </a:moveTo>
                <a:lnTo>
                  <a:pt x="896201" y="0"/>
                </a:lnTo>
                <a:lnTo>
                  <a:pt x="896201" y="896200"/>
                </a:lnTo>
                <a:lnTo>
                  <a:pt x="0" y="896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1669713">
            <a:off x="12433890" y="-4325414"/>
            <a:ext cx="11499464" cy="7378844"/>
          </a:xfrm>
          <a:custGeom>
            <a:avLst/>
            <a:gdLst/>
            <a:ahLst/>
            <a:cxnLst/>
            <a:rect r="r" b="b" t="t" l="l"/>
            <a:pathLst>
              <a:path h="7378844" w="11499464">
                <a:moveTo>
                  <a:pt x="0" y="0"/>
                </a:moveTo>
                <a:lnTo>
                  <a:pt x="11499464" y="0"/>
                </a:lnTo>
                <a:lnTo>
                  <a:pt x="11499464" y="7378844"/>
                </a:lnTo>
                <a:lnTo>
                  <a:pt x="0" y="73788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158179" y="1932887"/>
            <a:ext cx="13971642" cy="1362725"/>
          </a:xfrm>
          <a:prstGeom prst="rect">
            <a:avLst/>
          </a:prstGeom>
        </p:spPr>
        <p:txBody>
          <a:bodyPr anchor="t" rtlCol="false" tIns="0" lIns="0" bIns="0" rIns="0">
            <a:spAutoFit/>
          </a:bodyPr>
          <a:lstStyle/>
          <a:p>
            <a:pPr algn="ctr">
              <a:lnSpc>
                <a:spcPts val="10051"/>
              </a:lnSpc>
            </a:pPr>
            <a:r>
              <a:rPr lang="en-US" sz="10692">
                <a:solidFill>
                  <a:srgbClr val="000000"/>
                </a:solidFill>
                <a:latin typeface="Stars &amp; Love"/>
              </a:rPr>
              <a:t>Impacto Social</a:t>
            </a:r>
          </a:p>
        </p:txBody>
      </p:sp>
      <p:sp>
        <p:nvSpPr>
          <p:cNvPr name="Freeform 4" id="4"/>
          <p:cNvSpPr/>
          <p:nvPr/>
        </p:nvSpPr>
        <p:spPr>
          <a:xfrm flipH="false" flipV="false" rot="0">
            <a:off x="482281" y="288674"/>
            <a:ext cx="2549948" cy="2549948"/>
          </a:xfrm>
          <a:custGeom>
            <a:avLst/>
            <a:gdLst/>
            <a:ahLst/>
            <a:cxnLst/>
            <a:rect r="r" b="b" t="t" l="l"/>
            <a:pathLst>
              <a:path h="2549948" w="2549948">
                <a:moveTo>
                  <a:pt x="0" y="0"/>
                </a:moveTo>
                <a:lnTo>
                  <a:pt x="2549948" y="0"/>
                </a:lnTo>
                <a:lnTo>
                  <a:pt x="2549948" y="2549948"/>
                </a:lnTo>
                <a:lnTo>
                  <a:pt x="0" y="2549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466499" y="8607993"/>
            <a:ext cx="2549948" cy="2549948"/>
          </a:xfrm>
          <a:custGeom>
            <a:avLst/>
            <a:gdLst/>
            <a:ahLst/>
            <a:cxnLst/>
            <a:rect r="r" b="b" t="t" l="l"/>
            <a:pathLst>
              <a:path h="2549948" w="2549948">
                <a:moveTo>
                  <a:pt x="0" y="0"/>
                </a:moveTo>
                <a:lnTo>
                  <a:pt x="2549948" y="0"/>
                </a:lnTo>
                <a:lnTo>
                  <a:pt x="2549948" y="2549948"/>
                </a:lnTo>
                <a:lnTo>
                  <a:pt x="0" y="2549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621813" y="5445212"/>
            <a:ext cx="1274974" cy="1274974"/>
          </a:xfrm>
          <a:custGeom>
            <a:avLst/>
            <a:gdLst/>
            <a:ahLst/>
            <a:cxnLst/>
            <a:rect r="r" b="b" t="t" l="l"/>
            <a:pathLst>
              <a:path h="1274974" w="1274974">
                <a:moveTo>
                  <a:pt x="0" y="0"/>
                </a:moveTo>
                <a:lnTo>
                  <a:pt x="1274974" y="0"/>
                </a:lnTo>
                <a:lnTo>
                  <a:pt x="1274974" y="1274973"/>
                </a:lnTo>
                <a:lnTo>
                  <a:pt x="0" y="12749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91213" y="3052438"/>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3212688" y="391213"/>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873836" y="4432617"/>
            <a:ext cx="5113655" cy="459740"/>
          </a:xfrm>
          <a:prstGeom prst="rect">
            <a:avLst/>
          </a:prstGeom>
        </p:spPr>
        <p:txBody>
          <a:bodyPr anchor="t" rtlCol="false" tIns="0" lIns="0" bIns="0" rIns="0">
            <a:spAutoFit/>
          </a:bodyPr>
          <a:lstStyle/>
          <a:p>
            <a:pPr algn="ctr" marL="604518" indent="-302259" lvl="1">
              <a:lnSpc>
                <a:spcPts val="3639"/>
              </a:lnSpc>
              <a:spcBef>
                <a:spcPct val="0"/>
              </a:spcBef>
              <a:buFont typeface="Arial"/>
              <a:buChar char="•"/>
            </a:pPr>
            <a:r>
              <a:rPr lang="en-US" sz="2799" spc="139">
                <a:solidFill>
                  <a:srgbClr val="000000"/>
                </a:solidFill>
                <a:latin typeface="Glacial Indifference"/>
              </a:rPr>
              <a:t>Melhora na saúde pública </a:t>
            </a:r>
          </a:p>
        </p:txBody>
      </p:sp>
      <p:sp>
        <p:nvSpPr>
          <p:cNvPr name="TextBox 10" id="10"/>
          <p:cNvSpPr txBox="true"/>
          <p:nvPr/>
        </p:nvSpPr>
        <p:spPr>
          <a:xfrm rot="0">
            <a:off x="2873836" y="6025833"/>
            <a:ext cx="5007716" cy="459740"/>
          </a:xfrm>
          <a:prstGeom prst="rect">
            <a:avLst/>
          </a:prstGeom>
        </p:spPr>
        <p:txBody>
          <a:bodyPr anchor="t" rtlCol="false" tIns="0" lIns="0" bIns="0" rIns="0">
            <a:spAutoFit/>
          </a:bodyPr>
          <a:lstStyle/>
          <a:p>
            <a:pPr algn="ctr" marL="604518" indent="-302259" lvl="1">
              <a:lnSpc>
                <a:spcPts val="3639"/>
              </a:lnSpc>
              <a:spcBef>
                <a:spcPct val="0"/>
              </a:spcBef>
              <a:buFont typeface="Arial"/>
              <a:buChar char="•"/>
            </a:pPr>
            <a:r>
              <a:rPr lang="en-US" sz="2799" spc="139">
                <a:solidFill>
                  <a:srgbClr val="000000"/>
                </a:solidFill>
                <a:latin typeface="Glacial Indifference"/>
              </a:rPr>
              <a:t>Acessibilidade e inclusão </a:t>
            </a:r>
          </a:p>
        </p:txBody>
      </p:sp>
      <p:sp>
        <p:nvSpPr>
          <p:cNvPr name="TextBox 11" id="11"/>
          <p:cNvSpPr txBox="true"/>
          <p:nvPr/>
        </p:nvSpPr>
        <p:spPr>
          <a:xfrm rot="0">
            <a:off x="2873836" y="7619048"/>
            <a:ext cx="5684679" cy="459740"/>
          </a:xfrm>
          <a:prstGeom prst="rect">
            <a:avLst/>
          </a:prstGeom>
        </p:spPr>
        <p:txBody>
          <a:bodyPr anchor="t" rtlCol="false" tIns="0" lIns="0" bIns="0" rIns="0">
            <a:spAutoFit/>
          </a:bodyPr>
          <a:lstStyle/>
          <a:p>
            <a:pPr algn="ctr" marL="604518" indent="-302259" lvl="1">
              <a:lnSpc>
                <a:spcPts val="3639"/>
              </a:lnSpc>
              <a:spcBef>
                <a:spcPct val="0"/>
              </a:spcBef>
              <a:buFont typeface="Arial"/>
              <a:buChar char="•"/>
            </a:pPr>
            <a:r>
              <a:rPr lang="en-US" sz="2799" spc="139">
                <a:solidFill>
                  <a:srgbClr val="000000"/>
                </a:solidFill>
                <a:latin typeface="Glacial Indifference"/>
              </a:rPr>
              <a:t>Educação e Conscientização </a:t>
            </a:r>
          </a:p>
        </p:txBody>
      </p:sp>
      <p:sp>
        <p:nvSpPr>
          <p:cNvPr name="TextBox 12" id="12"/>
          <p:cNvSpPr txBox="true"/>
          <p:nvPr/>
        </p:nvSpPr>
        <p:spPr>
          <a:xfrm rot="0">
            <a:off x="9611974" y="4432617"/>
            <a:ext cx="5438616" cy="459740"/>
          </a:xfrm>
          <a:prstGeom prst="rect">
            <a:avLst/>
          </a:prstGeom>
        </p:spPr>
        <p:txBody>
          <a:bodyPr anchor="t" rtlCol="false" tIns="0" lIns="0" bIns="0" rIns="0">
            <a:spAutoFit/>
          </a:bodyPr>
          <a:lstStyle/>
          <a:p>
            <a:pPr algn="ctr" marL="604518" indent="-302259" lvl="1">
              <a:lnSpc>
                <a:spcPts val="3639"/>
              </a:lnSpc>
              <a:spcBef>
                <a:spcPct val="0"/>
              </a:spcBef>
              <a:buFont typeface="Arial"/>
              <a:buChar char="•"/>
            </a:pPr>
            <a:r>
              <a:rPr lang="en-US" sz="2799" spc="139">
                <a:solidFill>
                  <a:srgbClr val="000000"/>
                </a:solidFill>
                <a:latin typeface="Glacial Indifference"/>
              </a:rPr>
              <a:t>Redução de custo de saúde </a:t>
            </a:r>
          </a:p>
        </p:txBody>
      </p:sp>
      <p:sp>
        <p:nvSpPr>
          <p:cNvPr name="TextBox 13" id="13"/>
          <p:cNvSpPr txBox="true"/>
          <p:nvPr/>
        </p:nvSpPr>
        <p:spPr>
          <a:xfrm rot="0">
            <a:off x="9538737" y="6025833"/>
            <a:ext cx="5585090" cy="459740"/>
          </a:xfrm>
          <a:prstGeom prst="rect">
            <a:avLst/>
          </a:prstGeom>
        </p:spPr>
        <p:txBody>
          <a:bodyPr anchor="t" rtlCol="false" tIns="0" lIns="0" bIns="0" rIns="0">
            <a:spAutoFit/>
          </a:bodyPr>
          <a:lstStyle/>
          <a:p>
            <a:pPr algn="ctr" marL="604518" indent="-302259" lvl="1">
              <a:lnSpc>
                <a:spcPts val="3639"/>
              </a:lnSpc>
              <a:spcBef>
                <a:spcPct val="0"/>
              </a:spcBef>
              <a:buFont typeface="Arial"/>
              <a:buChar char="•"/>
            </a:pPr>
            <a:r>
              <a:rPr lang="en-US" sz="2799" spc="139">
                <a:solidFill>
                  <a:srgbClr val="000000"/>
                </a:solidFill>
                <a:latin typeface="Glacial Indifference"/>
              </a:rPr>
              <a:t>Impacto psicológico e social </a:t>
            </a:r>
          </a:p>
        </p:txBody>
      </p:sp>
      <p:sp>
        <p:nvSpPr>
          <p:cNvPr name="TextBox 14" id="14"/>
          <p:cNvSpPr txBox="true"/>
          <p:nvPr/>
        </p:nvSpPr>
        <p:spPr>
          <a:xfrm rot="0">
            <a:off x="9538737" y="7619048"/>
            <a:ext cx="6532298" cy="459740"/>
          </a:xfrm>
          <a:prstGeom prst="rect">
            <a:avLst/>
          </a:prstGeom>
        </p:spPr>
        <p:txBody>
          <a:bodyPr anchor="t" rtlCol="false" tIns="0" lIns="0" bIns="0" rIns="0">
            <a:spAutoFit/>
          </a:bodyPr>
          <a:lstStyle/>
          <a:p>
            <a:pPr algn="ctr" marL="604518" indent="-302259" lvl="1">
              <a:lnSpc>
                <a:spcPts val="3639"/>
              </a:lnSpc>
              <a:spcBef>
                <a:spcPct val="0"/>
              </a:spcBef>
              <a:buFont typeface="Arial"/>
              <a:buChar char="•"/>
            </a:pPr>
            <a:r>
              <a:rPr lang="en-US" sz="2799" spc="139">
                <a:solidFill>
                  <a:srgbClr val="000000"/>
                </a:solidFill>
                <a:latin typeface="Glacial Indifference"/>
              </a:rPr>
              <a:t>Estímulo à inovação e a economia </a:t>
            </a:r>
          </a:p>
        </p:txBody>
      </p:sp>
      <p:sp>
        <p:nvSpPr>
          <p:cNvPr name="Freeform 15" id="15"/>
          <p:cNvSpPr/>
          <p:nvPr/>
        </p:nvSpPr>
        <p:spPr>
          <a:xfrm flipH="false" flipV="false" rot="1204621">
            <a:off x="11612449" y="-2408753"/>
            <a:ext cx="8485825" cy="5445087"/>
          </a:xfrm>
          <a:custGeom>
            <a:avLst/>
            <a:gdLst/>
            <a:ahLst/>
            <a:cxnLst/>
            <a:rect r="r" b="b" t="t" l="l"/>
            <a:pathLst>
              <a:path h="5445087" w="8485825">
                <a:moveTo>
                  <a:pt x="0" y="0"/>
                </a:moveTo>
                <a:lnTo>
                  <a:pt x="8485825" y="0"/>
                </a:lnTo>
                <a:lnTo>
                  <a:pt x="8485825" y="5445088"/>
                </a:lnTo>
                <a:lnTo>
                  <a:pt x="0" y="54450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1204621">
            <a:off x="-1982891" y="7860083"/>
            <a:ext cx="9762794" cy="6264478"/>
          </a:xfrm>
          <a:custGeom>
            <a:avLst/>
            <a:gdLst/>
            <a:ahLst/>
            <a:cxnLst/>
            <a:rect r="r" b="b" t="t" l="l"/>
            <a:pathLst>
              <a:path h="6264478" w="9762794">
                <a:moveTo>
                  <a:pt x="0" y="0"/>
                </a:moveTo>
                <a:lnTo>
                  <a:pt x="9762794" y="0"/>
                </a:lnTo>
                <a:lnTo>
                  <a:pt x="9762794" y="6264479"/>
                </a:lnTo>
                <a:lnTo>
                  <a:pt x="0" y="62644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158179" y="1932887"/>
            <a:ext cx="13971642" cy="1362725"/>
          </a:xfrm>
          <a:prstGeom prst="rect">
            <a:avLst/>
          </a:prstGeom>
        </p:spPr>
        <p:txBody>
          <a:bodyPr anchor="t" rtlCol="false" tIns="0" lIns="0" bIns="0" rIns="0">
            <a:spAutoFit/>
          </a:bodyPr>
          <a:lstStyle/>
          <a:p>
            <a:pPr algn="ctr">
              <a:lnSpc>
                <a:spcPts val="10051"/>
              </a:lnSpc>
            </a:pPr>
            <a:r>
              <a:rPr lang="en-US" sz="10692">
                <a:solidFill>
                  <a:srgbClr val="000000"/>
                </a:solidFill>
                <a:latin typeface="Stars &amp; Love"/>
              </a:rPr>
              <a:t>Projeções para o futuro</a:t>
            </a:r>
          </a:p>
        </p:txBody>
      </p:sp>
      <p:sp>
        <p:nvSpPr>
          <p:cNvPr name="Freeform 4" id="4"/>
          <p:cNvSpPr/>
          <p:nvPr/>
        </p:nvSpPr>
        <p:spPr>
          <a:xfrm flipH="false" flipV="false" rot="0">
            <a:off x="482281" y="288674"/>
            <a:ext cx="2549948" cy="2549948"/>
          </a:xfrm>
          <a:custGeom>
            <a:avLst/>
            <a:gdLst/>
            <a:ahLst/>
            <a:cxnLst/>
            <a:rect r="r" b="b" t="t" l="l"/>
            <a:pathLst>
              <a:path h="2549948" w="2549948">
                <a:moveTo>
                  <a:pt x="0" y="0"/>
                </a:moveTo>
                <a:lnTo>
                  <a:pt x="2549948" y="0"/>
                </a:lnTo>
                <a:lnTo>
                  <a:pt x="2549948" y="2549948"/>
                </a:lnTo>
                <a:lnTo>
                  <a:pt x="0" y="2549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1213" y="3052438"/>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212688" y="391213"/>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531859" y="4846697"/>
            <a:ext cx="5406793" cy="555507"/>
          </a:xfrm>
          <a:prstGeom prst="rect">
            <a:avLst/>
          </a:prstGeom>
        </p:spPr>
        <p:txBody>
          <a:bodyPr anchor="t" rtlCol="false" tIns="0" lIns="0" bIns="0" rIns="0">
            <a:spAutoFit/>
          </a:bodyPr>
          <a:lstStyle/>
          <a:p>
            <a:pPr algn="ctr" marL="741821" indent="-370910" lvl="1">
              <a:lnSpc>
                <a:spcPts val="4466"/>
              </a:lnSpc>
              <a:spcBef>
                <a:spcPct val="0"/>
              </a:spcBef>
              <a:buFont typeface="Arial"/>
              <a:buChar char="•"/>
            </a:pPr>
            <a:r>
              <a:rPr lang="en-US" sz="3435" spc="171">
                <a:solidFill>
                  <a:srgbClr val="000000"/>
                </a:solidFill>
                <a:latin typeface="Glacial Indifference"/>
              </a:rPr>
              <a:t>Parcerias estratégicas</a:t>
            </a:r>
          </a:p>
        </p:txBody>
      </p:sp>
      <p:sp>
        <p:nvSpPr>
          <p:cNvPr name="Freeform 8" id="8"/>
          <p:cNvSpPr/>
          <p:nvPr/>
        </p:nvSpPr>
        <p:spPr>
          <a:xfrm flipH="false" flipV="false" rot="1204621">
            <a:off x="-1884493" y="7304221"/>
            <a:ext cx="10996589" cy="7056166"/>
          </a:xfrm>
          <a:custGeom>
            <a:avLst/>
            <a:gdLst/>
            <a:ahLst/>
            <a:cxnLst/>
            <a:rect r="r" b="b" t="t" l="l"/>
            <a:pathLst>
              <a:path h="7056166" w="10996589">
                <a:moveTo>
                  <a:pt x="0" y="0"/>
                </a:moveTo>
                <a:lnTo>
                  <a:pt x="10996590" y="0"/>
                </a:lnTo>
                <a:lnTo>
                  <a:pt x="10996590" y="7056166"/>
                </a:lnTo>
                <a:lnTo>
                  <a:pt x="0" y="70561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536865" y="-2331222"/>
            <a:ext cx="5444870" cy="5444870"/>
          </a:xfrm>
          <a:custGeom>
            <a:avLst/>
            <a:gdLst/>
            <a:ahLst/>
            <a:cxnLst/>
            <a:rect r="r" b="b" t="t" l="l"/>
            <a:pathLst>
              <a:path h="5444870" w="5444870">
                <a:moveTo>
                  <a:pt x="0" y="0"/>
                </a:moveTo>
                <a:lnTo>
                  <a:pt x="5444870" y="0"/>
                </a:lnTo>
                <a:lnTo>
                  <a:pt x="5444870" y="5444870"/>
                </a:lnTo>
                <a:lnTo>
                  <a:pt x="0" y="54448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2386222">
            <a:off x="10139731" y="7222314"/>
            <a:ext cx="10996589" cy="7056166"/>
          </a:xfrm>
          <a:custGeom>
            <a:avLst/>
            <a:gdLst/>
            <a:ahLst/>
            <a:cxnLst/>
            <a:rect r="r" b="b" t="t" l="l"/>
            <a:pathLst>
              <a:path h="7056166" w="10996589">
                <a:moveTo>
                  <a:pt x="0" y="0"/>
                </a:moveTo>
                <a:lnTo>
                  <a:pt x="10996589" y="0"/>
                </a:lnTo>
                <a:lnTo>
                  <a:pt x="10996589" y="7056165"/>
                </a:lnTo>
                <a:lnTo>
                  <a:pt x="0" y="7056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531859" y="7022091"/>
            <a:ext cx="5390654" cy="514180"/>
          </a:xfrm>
          <a:prstGeom prst="rect">
            <a:avLst/>
          </a:prstGeom>
        </p:spPr>
        <p:txBody>
          <a:bodyPr anchor="t" rtlCol="false" tIns="0" lIns="0" bIns="0" rIns="0">
            <a:spAutoFit/>
          </a:bodyPr>
          <a:lstStyle/>
          <a:p>
            <a:pPr algn="ctr" marL="696226" indent="-348113" lvl="1">
              <a:lnSpc>
                <a:spcPts val="4192"/>
              </a:lnSpc>
              <a:spcBef>
                <a:spcPct val="0"/>
              </a:spcBef>
              <a:buFont typeface="Arial"/>
              <a:buChar char="•"/>
            </a:pPr>
            <a:r>
              <a:rPr lang="en-US" sz="3224" spc="161">
                <a:solidFill>
                  <a:srgbClr val="000000"/>
                </a:solidFill>
                <a:latin typeface="Glacial Indifference"/>
              </a:rPr>
              <a:t>Expansão internacional </a:t>
            </a:r>
          </a:p>
        </p:txBody>
      </p:sp>
      <p:sp>
        <p:nvSpPr>
          <p:cNvPr name="TextBox 12" id="12"/>
          <p:cNvSpPr txBox="true"/>
          <p:nvPr/>
        </p:nvSpPr>
        <p:spPr>
          <a:xfrm rot="0">
            <a:off x="9989108" y="4891218"/>
            <a:ext cx="5038730" cy="510985"/>
          </a:xfrm>
          <a:prstGeom prst="rect">
            <a:avLst/>
          </a:prstGeom>
        </p:spPr>
        <p:txBody>
          <a:bodyPr anchor="t" rtlCol="false" tIns="0" lIns="0" bIns="0" rIns="0">
            <a:spAutoFit/>
          </a:bodyPr>
          <a:lstStyle/>
          <a:p>
            <a:pPr algn="ctr" marL="691646" indent="-345823" lvl="1">
              <a:lnSpc>
                <a:spcPts val="4164"/>
              </a:lnSpc>
              <a:spcBef>
                <a:spcPct val="0"/>
              </a:spcBef>
              <a:buFont typeface="Arial"/>
              <a:buChar char="•"/>
            </a:pPr>
            <a:r>
              <a:rPr lang="en-US" sz="3203" spc="160">
                <a:solidFill>
                  <a:srgbClr val="000000"/>
                </a:solidFill>
                <a:latin typeface="Glacial Indifference"/>
              </a:rPr>
              <a:t>Avanços tecnológicos </a:t>
            </a:r>
          </a:p>
        </p:txBody>
      </p:sp>
      <p:sp>
        <p:nvSpPr>
          <p:cNvPr name="TextBox 13" id="13"/>
          <p:cNvSpPr txBox="true"/>
          <p:nvPr/>
        </p:nvSpPr>
        <p:spPr>
          <a:xfrm rot="0">
            <a:off x="9989108" y="7012566"/>
            <a:ext cx="4689461" cy="492686"/>
          </a:xfrm>
          <a:prstGeom prst="rect">
            <a:avLst/>
          </a:prstGeom>
        </p:spPr>
        <p:txBody>
          <a:bodyPr anchor="t" rtlCol="false" tIns="0" lIns="0" bIns="0" rIns="0">
            <a:spAutoFit/>
          </a:bodyPr>
          <a:lstStyle/>
          <a:p>
            <a:pPr algn="ctr" marL="651754" indent="-325877" lvl="1">
              <a:lnSpc>
                <a:spcPts val="3924"/>
              </a:lnSpc>
              <a:spcBef>
                <a:spcPct val="0"/>
              </a:spcBef>
              <a:buFont typeface="Arial"/>
              <a:buChar char="•"/>
            </a:pPr>
            <a:r>
              <a:rPr lang="en-US" sz="3018" spc="150">
                <a:solidFill>
                  <a:srgbClr val="000000"/>
                </a:solidFill>
                <a:latin typeface="Glacial Indifference"/>
              </a:rPr>
              <a:t>Expansão de serviços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999803" y="4431391"/>
            <a:ext cx="16259497" cy="1704975"/>
          </a:xfrm>
          <a:prstGeom prst="rect">
            <a:avLst/>
          </a:prstGeom>
        </p:spPr>
        <p:txBody>
          <a:bodyPr anchor="t" rtlCol="false" tIns="0" lIns="0" bIns="0" rIns="0">
            <a:spAutoFit/>
          </a:bodyPr>
          <a:lstStyle/>
          <a:p>
            <a:pPr algn="ctr">
              <a:lnSpc>
                <a:spcPts val="13478"/>
              </a:lnSpc>
            </a:pPr>
            <a:r>
              <a:rPr lang="en-US" sz="11232">
                <a:solidFill>
                  <a:srgbClr val="000000"/>
                </a:solidFill>
                <a:latin typeface="Stars &amp; Love"/>
              </a:rPr>
              <a:t>Solução </a:t>
            </a:r>
          </a:p>
        </p:txBody>
      </p:sp>
      <p:sp>
        <p:nvSpPr>
          <p:cNvPr name="Freeform 4" id="4"/>
          <p:cNvSpPr/>
          <p:nvPr/>
        </p:nvSpPr>
        <p:spPr>
          <a:xfrm flipH="false" flipV="false" rot="1402200">
            <a:off x="-2200049" y="7310135"/>
            <a:ext cx="9810867" cy="6295325"/>
          </a:xfrm>
          <a:custGeom>
            <a:avLst/>
            <a:gdLst/>
            <a:ahLst/>
            <a:cxnLst/>
            <a:rect r="r" b="b" t="t" l="l"/>
            <a:pathLst>
              <a:path h="6295325" w="9810867">
                <a:moveTo>
                  <a:pt x="0" y="0"/>
                </a:moveTo>
                <a:lnTo>
                  <a:pt x="9810867" y="0"/>
                </a:lnTo>
                <a:lnTo>
                  <a:pt x="9810867" y="6295325"/>
                </a:lnTo>
                <a:lnTo>
                  <a:pt x="0" y="6295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348048">
            <a:off x="12156240" y="-2308526"/>
            <a:ext cx="9810867" cy="6295325"/>
          </a:xfrm>
          <a:custGeom>
            <a:avLst/>
            <a:gdLst/>
            <a:ahLst/>
            <a:cxnLst/>
            <a:rect r="r" b="b" t="t" l="l"/>
            <a:pathLst>
              <a:path h="6295325" w="9810867">
                <a:moveTo>
                  <a:pt x="0" y="0"/>
                </a:moveTo>
                <a:lnTo>
                  <a:pt x="9810867" y="0"/>
                </a:lnTo>
                <a:lnTo>
                  <a:pt x="9810867" y="6295325"/>
                </a:lnTo>
                <a:lnTo>
                  <a:pt x="0" y="6295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4973103">
            <a:off x="-2113666" y="6939878"/>
            <a:ext cx="8239814" cy="8534647"/>
          </a:xfrm>
          <a:custGeom>
            <a:avLst/>
            <a:gdLst/>
            <a:ahLst/>
            <a:cxnLst/>
            <a:rect r="r" b="b" t="t" l="l"/>
            <a:pathLst>
              <a:path h="8534647" w="8239814">
                <a:moveTo>
                  <a:pt x="0" y="0"/>
                </a:moveTo>
                <a:lnTo>
                  <a:pt x="8239814" y="0"/>
                </a:lnTo>
                <a:lnTo>
                  <a:pt x="8239814" y="8534648"/>
                </a:lnTo>
                <a:lnTo>
                  <a:pt x="0" y="85346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181666">
            <a:off x="11419479" y="-254503"/>
            <a:ext cx="8239814" cy="8534647"/>
          </a:xfrm>
          <a:custGeom>
            <a:avLst/>
            <a:gdLst/>
            <a:ahLst/>
            <a:cxnLst/>
            <a:rect r="r" b="b" t="t" l="l"/>
            <a:pathLst>
              <a:path h="8534647" w="8239814">
                <a:moveTo>
                  <a:pt x="0" y="0"/>
                </a:moveTo>
                <a:lnTo>
                  <a:pt x="8239813" y="0"/>
                </a:lnTo>
                <a:lnTo>
                  <a:pt x="8239813" y="8534647"/>
                </a:lnTo>
                <a:lnTo>
                  <a:pt x="0" y="8534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514832">
            <a:off x="11327144" y="6935111"/>
            <a:ext cx="9810867" cy="6295325"/>
          </a:xfrm>
          <a:custGeom>
            <a:avLst/>
            <a:gdLst/>
            <a:ahLst/>
            <a:cxnLst/>
            <a:rect r="r" b="b" t="t" l="l"/>
            <a:pathLst>
              <a:path h="6295325" w="9810867">
                <a:moveTo>
                  <a:pt x="0" y="0"/>
                </a:moveTo>
                <a:lnTo>
                  <a:pt x="9810867" y="0"/>
                </a:lnTo>
                <a:lnTo>
                  <a:pt x="9810867" y="6295325"/>
                </a:lnTo>
                <a:lnTo>
                  <a:pt x="0" y="62953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025458">
            <a:off x="13139393" y="8643989"/>
            <a:ext cx="8239814" cy="8534647"/>
          </a:xfrm>
          <a:custGeom>
            <a:avLst/>
            <a:gdLst/>
            <a:ahLst/>
            <a:cxnLst/>
            <a:rect r="r" b="b" t="t" l="l"/>
            <a:pathLst>
              <a:path h="8534647" w="8239814">
                <a:moveTo>
                  <a:pt x="0" y="0"/>
                </a:moveTo>
                <a:lnTo>
                  <a:pt x="8239814" y="0"/>
                </a:lnTo>
                <a:lnTo>
                  <a:pt x="8239814" y="8534647"/>
                </a:lnTo>
                <a:lnTo>
                  <a:pt x="0" y="8534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973103">
            <a:off x="-2421345" y="7971049"/>
            <a:ext cx="8239814" cy="8534647"/>
          </a:xfrm>
          <a:custGeom>
            <a:avLst/>
            <a:gdLst/>
            <a:ahLst/>
            <a:cxnLst/>
            <a:rect r="r" b="b" t="t" l="l"/>
            <a:pathLst>
              <a:path h="8534647" w="8239814">
                <a:moveTo>
                  <a:pt x="0" y="0"/>
                </a:moveTo>
                <a:lnTo>
                  <a:pt x="8239814" y="0"/>
                </a:lnTo>
                <a:lnTo>
                  <a:pt x="8239814" y="8534647"/>
                </a:lnTo>
                <a:lnTo>
                  <a:pt x="0" y="8534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1025458">
            <a:off x="12112671" y="7971049"/>
            <a:ext cx="8239814" cy="8534647"/>
          </a:xfrm>
          <a:custGeom>
            <a:avLst/>
            <a:gdLst/>
            <a:ahLst/>
            <a:cxnLst/>
            <a:rect r="r" b="b" t="t" l="l"/>
            <a:pathLst>
              <a:path h="8534647" w="8239814">
                <a:moveTo>
                  <a:pt x="0" y="0"/>
                </a:moveTo>
                <a:lnTo>
                  <a:pt x="8239814" y="0"/>
                </a:lnTo>
                <a:lnTo>
                  <a:pt x="8239814" y="8534647"/>
                </a:lnTo>
                <a:lnTo>
                  <a:pt x="0" y="8534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6181666">
            <a:off x="14619881" y="-2652675"/>
            <a:ext cx="8239814" cy="8534647"/>
          </a:xfrm>
          <a:custGeom>
            <a:avLst/>
            <a:gdLst/>
            <a:ahLst/>
            <a:cxnLst/>
            <a:rect r="r" b="b" t="t" l="l"/>
            <a:pathLst>
              <a:path h="8534647" w="8239814">
                <a:moveTo>
                  <a:pt x="0" y="0"/>
                </a:moveTo>
                <a:lnTo>
                  <a:pt x="8239814" y="0"/>
                </a:lnTo>
                <a:lnTo>
                  <a:pt x="8239814" y="8534647"/>
                </a:lnTo>
                <a:lnTo>
                  <a:pt x="0" y="8534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6354316">
            <a:off x="-2899193" y="-3147663"/>
            <a:ext cx="9810867" cy="6295325"/>
          </a:xfrm>
          <a:custGeom>
            <a:avLst/>
            <a:gdLst/>
            <a:ahLst/>
            <a:cxnLst/>
            <a:rect r="r" b="b" t="t" l="l"/>
            <a:pathLst>
              <a:path h="6295325" w="9810867">
                <a:moveTo>
                  <a:pt x="0" y="0"/>
                </a:moveTo>
                <a:lnTo>
                  <a:pt x="9810867" y="0"/>
                </a:lnTo>
                <a:lnTo>
                  <a:pt x="9810867" y="6295326"/>
                </a:lnTo>
                <a:lnTo>
                  <a:pt x="0" y="62953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8697672">
            <a:off x="-3383380" y="-5409222"/>
            <a:ext cx="8239814" cy="8534647"/>
          </a:xfrm>
          <a:custGeom>
            <a:avLst/>
            <a:gdLst/>
            <a:ahLst/>
            <a:cxnLst/>
            <a:rect r="r" b="b" t="t" l="l"/>
            <a:pathLst>
              <a:path h="8534647" w="8239814">
                <a:moveTo>
                  <a:pt x="0" y="0"/>
                </a:moveTo>
                <a:lnTo>
                  <a:pt x="8239814" y="0"/>
                </a:lnTo>
                <a:lnTo>
                  <a:pt x="8239814" y="8534647"/>
                </a:lnTo>
                <a:lnTo>
                  <a:pt x="0" y="8534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3683512" y="7509624"/>
            <a:ext cx="9103892"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4562366" y="3258033"/>
            <a:ext cx="2633083" cy="2968499"/>
            <a:chOff x="0" y="0"/>
            <a:chExt cx="3510777" cy="3957998"/>
          </a:xfrm>
        </p:grpSpPr>
        <p:pic>
          <p:nvPicPr>
            <p:cNvPr name="Picture 4" id="4"/>
            <p:cNvPicPr>
              <a:picLocks noChangeAspect="true"/>
            </p:cNvPicPr>
            <p:nvPr/>
          </p:nvPicPr>
          <p:blipFill>
            <a:blip r:embed="rId3"/>
            <a:srcRect l="0" t="2438" r="0" b="2438"/>
            <a:stretch>
              <a:fillRect/>
            </a:stretch>
          </p:blipFill>
          <p:spPr>
            <a:xfrm flipH="false" flipV="false">
              <a:off x="0" y="0"/>
              <a:ext cx="3510777" cy="3957998"/>
            </a:xfrm>
            <a:prstGeom prst="rect">
              <a:avLst/>
            </a:prstGeom>
          </p:spPr>
        </p:pic>
      </p:grpSp>
      <p:sp>
        <p:nvSpPr>
          <p:cNvPr name="TextBox 5" id="5"/>
          <p:cNvSpPr txBox="true"/>
          <p:nvPr/>
        </p:nvSpPr>
        <p:spPr>
          <a:xfrm rot="0">
            <a:off x="1495310" y="1028700"/>
            <a:ext cx="15297380" cy="1143000"/>
          </a:xfrm>
          <a:prstGeom prst="rect">
            <a:avLst/>
          </a:prstGeom>
        </p:spPr>
        <p:txBody>
          <a:bodyPr anchor="t" rtlCol="false" tIns="0" lIns="0" bIns="0" rIns="0">
            <a:spAutoFit/>
          </a:bodyPr>
          <a:lstStyle/>
          <a:p>
            <a:pPr algn="ctr">
              <a:lnSpc>
                <a:spcPts val="9000"/>
              </a:lnSpc>
            </a:pPr>
            <a:r>
              <a:rPr lang="en-US" sz="7500">
                <a:solidFill>
                  <a:srgbClr val="000000"/>
                </a:solidFill>
                <a:latin typeface="Bree Serif"/>
              </a:rPr>
              <a:t>Depoimentos de clientes:</a:t>
            </a:r>
          </a:p>
        </p:txBody>
      </p:sp>
      <p:grpSp>
        <p:nvGrpSpPr>
          <p:cNvPr name="Group 6" id="6"/>
          <p:cNvGrpSpPr/>
          <p:nvPr/>
        </p:nvGrpSpPr>
        <p:grpSpPr>
          <a:xfrm rot="0">
            <a:off x="10765016" y="3256364"/>
            <a:ext cx="2633083" cy="2968499"/>
            <a:chOff x="0" y="0"/>
            <a:chExt cx="3510777" cy="3957998"/>
          </a:xfrm>
        </p:grpSpPr>
        <p:pic>
          <p:nvPicPr>
            <p:cNvPr name="Picture 7" id="7"/>
            <p:cNvPicPr>
              <a:picLocks noChangeAspect="true"/>
            </p:cNvPicPr>
            <p:nvPr/>
          </p:nvPicPr>
          <p:blipFill>
            <a:blip r:embed="rId4"/>
            <a:srcRect l="0" t="4716" r="0" b="4716"/>
            <a:stretch>
              <a:fillRect/>
            </a:stretch>
          </p:blipFill>
          <p:spPr>
            <a:xfrm flipH="false" flipV="false">
              <a:off x="0" y="0"/>
              <a:ext cx="3510777" cy="3957998"/>
            </a:xfrm>
            <a:prstGeom prst="rect">
              <a:avLst/>
            </a:prstGeom>
          </p:spPr>
        </p:pic>
      </p:grpSp>
      <p:sp>
        <p:nvSpPr>
          <p:cNvPr name="Freeform 8" id="8"/>
          <p:cNvSpPr/>
          <p:nvPr/>
        </p:nvSpPr>
        <p:spPr>
          <a:xfrm flipH="false" flipV="false" rot="-2700000">
            <a:off x="16393872" y="8999937"/>
            <a:ext cx="2850816" cy="1560822"/>
          </a:xfrm>
          <a:custGeom>
            <a:avLst/>
            <a:gdLst/>
            <a:ahLst/>
            <a:cxnLst/>
            <a:rect r="r" b="b" t="t" l="l"/>
            <a:pathLst>
              <a:path h="1560822" w="2850816">
                <a:moveTo>
                  <a:pt x="0" y="0"/>
                </a:moveTo>
                <a:lnTo>
                  <a:pt x="2850815" y="0"/>
                </a:lnTo>
                <a:lnTo>
                  <a:pt x="2850815" y="1560822"/>
                </a:lnTo>
                <a:lnTo>
                  <a:pt x="0" y="1560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700000">
            <a:off x="-2200611" y="-561101"/>
            <a:ext cx="6458622" cy="3536095"/>
          </a:xfrm>
          <a:custGeom>
            <a:avLst/>
            <a:gdLst/>
            <a:ahLst/>
            <a:cxnLst/>
            <a:rect r="r" b="b" t="t" l="l"/>
            <a:pathLst>
              <a:path h="3536095" w="6458622">
                <a:moveTo>
                  <a:pt x="0" y="0"/>
                </a:moveTo>
                <a:lnTo>
                  <a:pt x="6458622" y="0"/>
                </a:lnTo>
                <a:lnTo>
                  <a:pt x="6458622" y="3536096"/>
                </a:lnTo>
                <a:lnTo>
                  <a:pt x="0" y="35360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368476" y="1206947"/>
            <a:ext cx="1890824" cy="1351079"/>
          </a:xfrm>
          <a:custGeom>
            <a:avLst/>
            <a:gdLst/>
            <a:ahLst/>
            <a:cxnLst/>
            <a:rect r="r" b="b" t="t" l="l"/>
            <a:pathLst>
              <a:path h="1351079" w="1890824">
                <a:moveTo>
                  <a:pt x="0" y="0"/>
                </a:moveTo>
                <a:lnTo>
                  <a:pt x="1890824" y="0"/>
                </a:lnTo>
                <a:lnTo>
                  <a:pt x="1890824" y="1351079"/>
                </a:lnTo>
                <a:lnTo>
                  <a:pt x="0" y="13510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9720493" y="7205453"/>
            <a:ext cx="4722130" cy="2584244"/>
          </a:xfrm>
          <a:prstGeom prst="rect">
            <a:avLst/>
          </a:prstGeom>
        </p:spPr>
        <p:txBody>
          <a:bodyPr anchor="t" rtlCol="false" tIns="0" lIns="0" bIns="0" rIns="0">
            <a:spAutoFit/>
          </a:bodyPr>
          <a:lstStyle/>
          <a:p>
            <a:pPr algn="ctr">
              <a:lnSpc>
                <a:spcPts val="2621"/>
              </a:lnSpc>
              <a:spcBef>
                <a:spcPct val="0"/>
              </a:spcBef>
            </a:pPr>
            <a:r>
              <a:rPr lang="en-US" sz="2016" spc="100">
                <a:solidFill>
                  <a:srgbClr val="000000"/>
                </a:solidFill>
                <a:latin typeface="Glacial Indifference"/>
              </a:rPr>
              <a:t>“Como uma jovem que está entrando agora no mercado de trabalho, tenho bastante dificuldade em frequentar a academia diariamente, com o app Health &amp; Life e o personal trainer com atendimento online, pude praticar exercícios com acompanhamento especializado na minha própria casa.”</a:t>
            </a:r>
          </a:p>
        </p:txBody>
      </p:sp>
      <p:sp>
        <p:nvSpPr>
          <p:cNvPr name="TextBox 12" id="12"/>
          <p:cNvSpPr txBox="true"/>
          <p:nvPr/>
        </p:nvSpPr>
        <p:spPr>
          <a:xfrm rot="0">
            <a:off x="3707971" y="2412407"/>
            <a:ext cx="12322393" cy="565150"/>
          </a:xfrm>
          <a:prstGeom prst="rect">
            <a:avLst/>
          </a:prstGeom>
        </p:spPr>
        <p:txBody>
          <a:bodyPr anchor="t" rtlCol="false" tIns="0" lIns="0" bIns="0" rIns="0">
            <a:spAutoFit/>
          </a:bodyPr>
          <a:lstStyle/>
          <a:p>
            <a:pPr algn="ctr" marL="0" indent="0" lvl="0">
              <a:lnSpc>
                <a:spcPts val="4550"/>
              </a:lnSpc>
              <a:spcBef>
                <a:spcPct val="0"/>
              </a:spcBef>
            </a:pPr>
            <a:r>
              <a:rPr lang="en-US" sz="3500">
                <a:solidFill>
                  <a:srgbClr val="000000"/>
                </a:solidFill>
                <a:latin typeface="Glacial Indifference"/>
              </a:rPr>
              <a:t>Depoimento completamente verídico</a:t>
            </a:r>
          </a:p>
        </p:txBody>
      </p:sp>
      <p:sp>
        <p:nvSpPr>
          <p:cNvPr name="TextBox 13" id="13"/>
          <p:cNvSpPr txBox="true"/>
          <p:nvPr/>
        </p:nvSpPr>
        <p:spPr>
          <a:xfrm rot="0">
            <a:off x="10097258" y="6703079"/>
            <a:ext cx="3968600" cy="521424"/>
          </a:xfrm>
          <a:prstGeom prst="rect">
            <a:avLst/>
          </a:prstGeom>
        </p:spPr>
        <p:txBody>
          <a:bodyPr anchor="t" rtlCol="false" tIns="0" lIns="0" bIns="0" rIns="0">
            <a:spAutoFit/>
          </a:bodyPr>
          <a:lstStyle/>
          <a:p>
            <a:pPr algn="ctr">
              <a:lnSpc>
                <a:spcPts val="4150"/>
              </a:lnSpc>
            </a:pPr>
            <a:r>
              <a:rPr lang="en-US" sz="3192">
                <a:solidFill>
                  <a:srgbClr val="000000"/>
                </a:solidFill>
                <a:latin typeface="Glacial Indifference Bold"/>
              </a:rPr>
              <a:t>Gabriely Lima</a:t>
            </a:r>
          </a:p>
        </p:txBody>
      </p:sp>
      <p:sp>
        <p:nvSpPr>
          <p:cNvPr name="TextBox 14" id="14"/>
          <p:cNvSpPr txBox="true"/>
          <p:nvPr/>
        </p:nvSpPr>
        <p:spPr>
          <a:xfrm rot="0">
            <a:off x="3707971" y="7205453"/>
            <a:ext cx="4341872" cy="2584338"/>
          </a:xfrm>
          <a:prstGeom prst="rect">
            <a:avLst/>
          </a:prstGeom>
        </p:spPr>
        <p:txBody>
          <a:bodyPr anchor="t" rtlCol="false" tIns="0" lIns="0" bIns="0" rIns="0">
            <a:spAutoFit/>
          </a:bodyPr>
          <a:lstStyle/>
          <a:p>
            <a:pPr algn="ctr">
              <a:lnSpc>
                <a:spcPts val="2611"/>
              </a:lnSpc>
              <a:spcBef>
                <a:spcPct val="0"/>
              </a:spcBef>
            </a:pPr>
            <a:r>
              <a:rPr lang="en-US" sz="2008" spc="100">
                <a:solidFill>
                  <a:srgbClr val="000000"/>
                </a:solidFill>
                <a:latin typeface="Glacial Indifference"/>
              </a:rPr>
              <a:t>“Sou uma jovem senhora na flor da idade, e tenho muita dificuldade em ir ao médico, com esse aplicativo posso me consultar diariamente, além de agendar consultas que necessitam de um acompanhamento médico tudo isso no conforto do meu lar”</a:t>
            </a:r>
          </a:p>
        </p:txBody>
      </p:sp>
      <p:sp>
        <p:nvSpPr>
          <p:cNvPr name="TextBox 15" id="15"/>
          <p:cNvSpPr txBox="true"/>
          <p:nvPr/>
        </p:nvSpPr>
        <p:spPr>
          <a:xfrm rot="0">
            <a:off x="3745982" y="6703079"/>
            <a:ext cx="3968600" cy="521424"/>
          </a:xfrm>
          <a:prstGeom prst="rect">
            <a:avLst/>
          </a:prstGeom>
        </p:spPr>
        <p:txBody>
          <a:bodyPr anchor="t" rtlCol="false" tIns="0" lIns="0" bIns="0" rIns="0">
            <a:spAutoFit/>
          </a:bodyPr>
          <a:lstStyle/>
          <a:p>
            <a:pPr algn="ctr">
              <a:lnSpc>
                <a:spcPts val="4150"/>
              </a:lnSpc>
            </a:pPr>
            <a:r>
              <a:rPr lang="en-US" sz="3192">
                <a:solidFill>
                  <a:srgbClr val="000000"/>
                </a:solidFill>
                <a:latin typeface="Glacial Indifference Bold"/>
              </a:rPr>
              <a:t>Maria de Fatíma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4824866" y="508700"/>
            <a:ext cx="7384630" cy="4100342"/>
            <a:chOff x="0" y="0"/>
            <a:chExt cx="9846174" cy="5467122"/>
          </a:xfrm>
        </p:grpSpPr>
        <p:pic>
          <p:nvPicPr>
            <p:cNvPr name="Picture 4" id="4"/>
            <p:cNvPicPr>
              <a:picLocks noChangeAspect="true"/>
            </p:cNvPicPr>
            <p:nvPr/>
          </p:nvPicPr>
          <p:blipFill>
            <a:blip r:embed="rId3"/>
            <a:srcRect l="10198" t="0" r="10198" b="0"/>
            <a:stretch>
              <a:fillRect/>
            </a:stretch>
          </p:blipFill>
          <p:spPr>
            <a:xfrm flipH="false" flipV="false">
              <a:off x="0" y="0"/>
              <a:ext cx="9846174" cy="5467122"/>
            </a:xfrm>
            <a:prstGeom prst="rect">
              <a:avLst/>
            </a:prstGeom>
          </p:spPr>
        </p:pic>
      </p:grpSp>
      <p:sp>
        <p:nvSpPr>
          <p:cNvPr name="Freeform 5" id="5"/>
          <p:cNvSpPr/>
          <p:nvPr/>
        </p:nvSpPr>
        <p:spPr>
          <a:xfrm flipH="false" flipV="false" rot="0">
            <a:off x="1028700" y="1028700"/>
            <a:ext cx="2727863" cy="2799113"/>
          </a:xfrm>
          <a:custGeom>
            <a:avLst/>
            <a:gdLst/>
            <a:ahLst/>
            <a:cxnLst/>
            <a:rect r="r" b="b" t="t" l="l"/>
            <a:pathLst>
              <a:path h="2799113" w="2727863">
                <a:moveTo>
                  <a:pt x="0" y="0"/>
                </a:moveTo>
                <a:lnTo>
                  <a:pt x="2727863" y="0"/>
                </a:lnTo>
                <a:lnTo>
                  <a:pt x="2727863" y="2799113"/>
                </a:lnTo>
                <a:lnTo>
                  <a:pt x="0" y="2799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172944" y="6289787"/>
            <a:ext cx="3086356" cy="2968513"/>
          </a:xfrm>
          <a:custGeom>
            <a:avLst/>
            <a:gdLst/>
            <a:ahLst/>
            <a:cxnLst/>
            <a:rect r="r" b="b" t="t" l="l"/>
            <a:pathLst>
              <a:path h="2968513" w="3086356">
                <a:moveTo>
                  <a:pt x="0" y="0"/>
                </a:moveTo>
                <a:lnTo>
                  <a:pt x="3086356" y="0"/>
                </a:lnTo>
                <a:lnTo>
                  <a:pt x="3086356" y="2968513"/>
                </a:lnTo>
                <a:lnTo>
                  <a:pt x="0" y="2968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21426" y="4526581"/>
            <a:ext cx="13591509" cy="1243363"/>
          </a:xfrm>
          <a:prstGeom prst="rect">
            <a:avLst/>
          </a:prstGeom>
        </p:spPr>
        <p:txBody>
          <a:bodyPr anchor="t" rtlCol="false" tIns="0" lIns="0" bIns="0" rIns="0">
            <a:spAutoFit/>
          </a:bodyPr>
          <a:lstStyle/>
          <a:p>
            <a:pPr algn="ctr">
              <a:lnSpc>
                <a:spcPts val="9865"/>
              </a:lnSpc>
            </a:pPr>
            <a:r>
              <a:rPr lang="en-US" sz="8221">
                <a:solidFill>
                  <a:srgbClr val="000000"/>
                </a:solidFill>
                <a:latin typeface="Bree Serif"/>
              </a:rPr>
              <a:t>Outros de nossos clientes:</a:t>
            </a:r>
          </a:p>
        </p:txBody>
      </p:sp>
      <p:grpSp>
        <p:nvGrpSpPr>
          <p:cNvPr name="Group 8" id="8"/>
          <p:cNvGrpSpPr/>
          <p:nvPr/>
        </p:nvGrpSpPr>
        <p:grpSpPr>
          <a:xfrm rot="0">
            <a:off x="4824866" y="5710588"/>
            <a:ext cx="7384630" cy="4100342"/>
            <a:chOff x="0" y="0"/>
            <a:chExt cx="9846174" cy="5467122"/>
          </a:xfrm>
        </p:grpSpPr>
        <p:pic>
          <p:nvPicPr>
            <p:cNvPr name="Picture 9" id="9"/>
            <p:cNvPicPr>
              <a:picLocks noChangeAspect="true"/>
            </p:cNvPicPr>
            <p:nvPr/>
          </p:nvPicPr>
          <p:blipFill>
            <a:blip r:embed="rId8"/>
            <a:srcRect l="0" t="4061" r="0" b="4061"/>
            <a:stretch>
              <a:fillRect/>
            </a:stretch>
          </p:blipFill>
          <p:spPr>
            <a:xfrm flipH="false" flipV="false">
              <a:off x="0" y="0"/>
              <a:ext cx="9846174" cy="5467122"/>
            </a:xfrm>
            <a:prstGeom prst="rect">
              <a:avLst/>
            </a:prstGeom>
          </p:spPr>
        </p:pic>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395426" y="1805492"/>
            <a:ext cx="891934" cy="891934"/>
          </a:xfrm>
          <a:custGeom>
            <a:avLst/>
            <a:gdLst/>
            <a:ahLst/>
            <a:cxnLst/>
            <a:rect r="r" b="b" t="t" l="l"/>
            <a:pathLst>
              <a:path h="891934" w="891934">
                <a:moveTo>
                  <a:pt x="0" y="0"/>
                </a:moveTo>
                <a:lnTo>
                  <a:pt x="891934" y="0"/>
                </a:lnTo>
                <a:lnTo>
                  <a:pt x="891934" y="891934"/>
                </a:lnTo>
                <a:lnTo>
                  <a:pt x="0" y="891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95426" y="4631001"/>
            <a:ext cx="891934" cy="701283"/>
          </a:xfrm>
          <a:custGeom>
            <a:avLst/>
            <a:gdLst/>
            <a:ahLst/>
            <a:cxnLst/>
            <a:rect r="r" b="b" t="t" l="l"/>
            <a:pathLst>
              <a:path h="701283" w="891934">
                <a:moveTo>
                  <a:pt x="0" y="0"/>
                </a:moveTo>
                <a:lnTo>
                  <a:pt x="891934" y="0"/>
                </a:lnTo>
                <a:lnTo>
                  <a:pt x="891934" y="701283"/>
                </a:lnTo>
                <a:lnTo>
                  <a:pt x="0" y="7012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700000">
            <a:off x="16393872" y="8999937"/>
            <a:ext cx="2850816" cy="1560822"/>
          </a:xfrm>
          <a:custGeom>
            <a:avLst/>
            <a:gdLst/>
            <a:ahLst/>
            <a:cxnLst/>
            <a:rect r="r" b="b" t="t" l="l"/>
            <a:pathLst>
              <a:path h="1560822" w="2850816">
                <a:moveTo>
                  <a:pt x="0" y="0"/>
                </a:moveTo>
                <a:lnTo>
                  <a:pt x="2850815" y="0"/>
                </a:lnTo>
                <a:lnTo>
                  <a:pt x="2850815" y="1560822"/>
                </a:lnTo>
                <a:lnTo>
                  <a:pt x="0" y="15608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700000">
            <a:off x="-2200611" y="-647043"/>
            <a:ext cx="6458622" cy="3536095"/>
          </a:xfrm>
          <a:custGeom>
            <a:avLst/>
            <a:gdLst/>
            <a:ahLst/>
            <a:cxnLst/>
            <a:rect r="r" b="b" t="t" l="l"/>
            <a:pathLst>
              <a:path h="3536095" w="6458622">
                <a:moveTo>
                  <a:pt x="0" y="0"/>
                </a:moveTo>
                <a:lnTo>
                  <a:pt x="6458622" y="0"/>
                </a:lnTo>
                <a:lnTo>
                  <a:pt x="6458622" y="3536095"/>
                </a:lnTo>
                <a:lnTo>
                  <a:pt x="0" y="35360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14004" y="2208924"/>
            <a:ext cx="1232233" cy="2695839"/>
          </a:xfrm>
          <a:custGeom>
            <a:avLst/>
            <a:gdLst/>
            <a:ahLst/>
            <a:cxnLst/>
            <a:rect r="r" b="b" t="t" l="l"/>
            <a:pathLst>
              <a:path h="2695839" w="1232233">
                <a:moveTo>
                  <a:pt x="0" y="0"/>
                </a:moveTo>
                <a:lnTo>
                  <a:pt x="1232233" y="0"/>
                </a:lnTo>
                <a:lnTo>
                  <a:pt x="1232233" y="2695839"/>
                </a:lnTo>
                <a:lnTo>
                  <a:pt x="0" y="2695839"/>
                </a:lnTo>
                <a:lnTo>
                  <a:pt x="0" y="0"/>
                </a:lnTo>
                <a:close/>
              </a:path>
            </a:pathLst>
          </a:custGeom>
          <a:blipFill>
            <a:blip r:embed="rId11"/>
            <a:stretch>
              <a:fillRect l="-372" t="0" r="-372" b="0"/>
            </a:stretch>
          </a:blipFill>
        </p:spPr>
      </p:sp>
      <p:sp>
        <p:nvSpPr>
          <p:cNvPr name="Freeform 8" id="8"/>
          <p:cNvSpPr/>
          <p:nvPr/>
        </p:nvSpPr>
        <p:spPr>
          <a:xfrm flipH="false" flipV="false" rot="0">
            <a:off x="9308701" y="7269742"/>
            <a:ext cx="1065384" cy="1065384"/>
          </a:xfrm>
          <a:custGeom>
            <a:avLst/>
            <a:gdLst/>
            <a:ahLst/>
            <a:cxnLst/>
            <a:rect r="r" b="b" t="t" l="l"/>
            <a:pathLst>
              <a:path h="1065384" w="1065384">
                <a:moveTo>
                  <a:pt x="0" y="0"/>
                </a:moveTo>
                <a:lnTo>
                  <a:pt x="1065384" y="0"/>
                </a:lnTo>
                <a:lnTo>
                  <a:pt x="1065384" y="1065384"/>
                </a:lnTo>
                <a:lnTo>
                  <a:pt x="0" y="10653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028700" y="5173171"/>
            <a:ext cx="5373864" cy="945621"/>
          </a:xfrm>
          <a:prstGeom prst="rect">
            <a:avLst/>
          </a:prstGeom>
        </p:spPr>
        <p:txBody>
          <a:bodyPr anchor="t" rtlCol="false" tIns="0" lIns="0" bIns="0" rIns="0">
            <a:spAutoFit/>
          </a:bodyPr>
          <a:lstStyle/>
          <a:p>
            <a:pPr algn="l">
              <a:lnSpc>
                <a:spcPts val="7445"/>
              </a:lnSpc>
            </a:pPr>
            <a:r>
              <a:rPr lang="en-US" sz="6204">
                <a:solidFill>
                  <a:srgbClr val="000000"/>
                </a:solidFill>
                <a:latin typeface="Gulfs Display"/>
              </a:rPr>
              <a:t>Health &amp; Life</a:t>
            </a:r>
          </a:p>
        </p:txBody>
      </p:sp>
      <p:sp>
        <p:nvSpPr>
          <p:cNvPr name="TextBox 10" id="10"/>
          <p:cNvSpPr txBox="true"/>
          <p:nvPr/>
        </p:nvSpPr>
        <p:spPr>
          <a:xfrm rot="0">
            <a:off x="10936005" y="1750777"/>
            <a:ext cx="6083007" cy="733425"/>
          </a:xfrm>
          <a:prstGeom prst="rect">
            <a:avLst/>
          </a:prstGeom>
        </p:spPr>
        <p:txBody>
          <a:bodyPr anchor="t" rtlCol="false" tIns="0" lIns="0" bIns="0" rIns="0">
            <a:spAutoFit/>
          </a:bodyPr>
          <a:lstStyle/>
          <a:p>
            <a:pPr algn="l">
              <a:lnSpc>
                <a:spcPts val="5850"/>
              </a:lnSpc>
            </a:pPr>
            <a:r>
              <a:rPr lang="en-US" sz="4500">
                <a:solidFill>
                  <a:srgbClr val="000000"/>
                </a:solidFill>
                <a:latin typeface="Glacial Indifference Bold"/>
              </a:rPr>
              <a:t>Contato</a:t>
            </a:r>
          </a:p>
        </p:txBody>
      </p:sp>
      <p:sp>
        <p:nvSpPr>
          <p:cNvPr name="TextBox 11" id="11"/>
          <p:cNvSpPr txBox="true"/>
          <p:nvPr/>
        </p:nvSpPr>
        <p:spPr>
          <a:xfrm rot="0">
            <a:off x="10936005" y="2605216"/>
            <a:ext cx="4758679" cy="565150"/>
          </a:xfrm>
          <a:prstGeom prst="rect">
            <a:avLst/>
          </a:prstGeom>
        </p:spPr>
        <p:txBody>
          <a:bodyPr anchor="t" rtlCol="false" tIns="0" lIns="0" bIns="0" rIns="0">
            <a:spAutoFit/>
          </a:bodyPr>
          <a:lstStyle/>
          <a:p>
            <a:pPr algn="l">
              <a:lnSpc>
                <a:spcPts val="4550"/>
              </a:lnSpc>
            </a:pPr>
            <a:r>
              <a:rPr lang="en-US" sz="3500">
                <a:solidFill>
                  <a:srgbClr val="000000"/>
                </a:solidFill>
                <a:latin typeface="Glacial Indifference"/>
              </a:rPr>
              <a:t>+55 (85) 9416-5179</a:t>
            </a:r>
          </a:p>
        </p:txBody>
      </p:sp>
      <p:sp>
        <p:nvSpPr>
          <p:cNvPr name="TextBox 12" id="12"/>
          <p:cNvSpPr txBox="true"/>
          <p:nvPr/>
        </p:nvSpPr>
        <p:spPr>
          <a:xfrm rot="0">
            <a:off x="10936005" y="5294184"/>
            <a:ext cx="6323295" cy="565150"/>
          </a:xfrm>
          <a:prstGeom prst="rect">
            <a:avLst/>
          </a:prstGeom>
        </p:spPr>
        <p:txBody>
          <a:bodyPr anchor="t" rtlCol="false" tIns="0" lIns="0" bIns="0" rIns="0">
            <a:spAutoFit/>
          </a:bodyPr>
          <a:lstStyle/>
          <a:p>
            <a:pPr algn="l">
              <a:lnSpc>
                <a:spcPts val="4550"/>
              </a:lnSpc>
            </a:pPr>
            <a:r>
              <a:rPr lang="en-US" sz="3500">
                <a:solidFill>
                  <a:srgbClr val="000000"/>
                </a:solidFill>
                <a:latin typeface="Glacial Indifference"/>
              </a:rPr>
              <a:t>healthelife@gmail.com</a:t>
            </a:r>
          </a:p>
        </p:txBody>
      </p:sp>
      <p:sp>
        <p:nvSpPr>
          <p:cNvPr name="TextBox 13" id="13"/>
          <p:cNvSpPr txBox="true"/>
          <p:nvPr/>
        </p:nvSpPr>
        <p:spPr>
          <a:xfrm rot="0">
            <a:off x="10936005" y="4439746"/>
            <a:ext cx="4174634" cy="733425"/>
          </a:xfrm>
          <a:prstGeom prst="rect">
            <a:avLst/>
          </a:prstGeom>
        </p:spPr>
        <p:txBody>
          <a:bodyPr anchor="t" rtlCol="false" tIns="0" lIns="0" bIns="0" rIns="0">
            <a:spAutoFit/>
          </a:bodyPr>
          <a:lstStyle/>
          <a:p>
            <a:pPr algn="l">
              <a:lnSpc>
                <a:spcPts val="5850"/>
              </a:lnSpc>
            </a:pPr>
            <a:r>
              <a:rPr lang="en-US" sz="4500">
                <a:solidFill>
                  <a:srgbClr val="000000"/>
                </a:solidFill>
                <a:latin typeface="Glacial Indifference Bold"/>
              </a:rPr>
              <a:t>E-mail</a:t>
            </a:r>
          </a:p>
        </p:txBody>
      </p:sp>
      <p:sp>
        <p:nvSpPr>
          <p:cNvPr name="TextBox 14" id="14"/>
          <p:cNvSpPr txBox="true"/>
          <p:nvPr/>
        </p:nvSpPr>
        <p:spPr>
          <a:xfrm rot="0">
            <a:off x="10936005" y="7069009"/>
            <a:ext cx="4174634" cy="733425"/>
          </a:xfrm>
          <a:prstGeom prst="rect">
            <a:avLst/>
          </a:prstGeom>
        </p:spPr>
        <p:txBody>
          <a:bodyPr anchor="t" rtlCol="false" tIns="0" lIns="0" bIns="0" rIns="0">
            <a:spAutoFit/>
          </a:bodyPr>
          <a:lstStyle/>
          <a:p>
            <a:pPr algn="l">
              <a:lnSpc>
                <a:spcPts val="5850"/>
              </a:lnSpc>
            </a:pPr>
            <a:r>
              <a:rPr lang="en-US" sz="4500">
                <a:solidFill>
                  <a:srgbClr val="000000"/>
                </a:solidFill>
                <a:latin typeface="Glacial Indifference Bold"/>
              </a:rPr>
              <a:t>Intagram</a:t>
            </a:r>
          </a:p>
        </p:txBody>
      </p:sp>
      <p:sp>
        <p:nvSpPr>
          <p:cNvPr name="TextBox 15" id="15"/>
          <p:cNvSpPr txBox="true"/>
          <p:nvPr/>
        </p:nvSpPr>
        <p:spPr>
          <a:xfrm rot="0">
            <a:off x="10823133" y="7926259"/>
            <a:ext cx="2352675"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Glacial Indifference"/>
              </a:rPr>
              <a:t>_Health&amp;life_</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3118944" y="3730467"/>
            <a:ext cx="12050112" cy="2826067"/>
          </a:xfrm>
          <a:prstGeom prst="rect">
            <a:avLst/>
          </a:prstGeom>
        </p:spPr>
        <p:txBody>
          <a:bodyPr anchor="t" rtlCol="false" tIns="0" lIns="0" bIns="0" rIns="0">
            <a:spAutoFit/>
          </a:bodyPr>
          <a:lstStyle/>
          <a:p>
            <a:pPr algn="ctr">
              <a:lnSpc>
                <a:spcPts val="22273"/>
              </a:lnSpc>
            </a:pPr>
            <a:r>
              <a:rPr lang="en-US" sz="18561">
                <a:solidFill>
                  <a:srgbClr val="000000"/>
                </a:solidFill>
                <a:latin typeface="Stars &amp; Love"/>
              </a:rPr>
              <a:t>Gratidão!</a:t>
            </a:r>
          </a:p>
        </p:txBody>
      </p:sp>
      <p:sp>
        <p:nvSpPr>
          <p:cNvPr name="Freeform 4" id="4"/>
          <p:cNvSpPr/>
          <p:nvPr/>
        </p:nvSpPr>
        <p:spPr>
          <a:xfrm flipH="false" flipV="true" rot="0">
            <a:off x="4118502" y="6318960"/>
            <a:ext cx="10050996" cy="879462"/>
          </a:xfrm>
          <a:custGeom>
            <a:avLst/>
            <a:gdLst/>
            <a:ahLst/>
            <a:cxnLst/>
            <a:rect r="r" b="b" t="t" l="l"/>
            <a:pathLst>
              <a:path h="879462" w="10050996">
                <a:moveTo>
                  <a:pt x="0" y="879462"/>
                </a:moveTo>
                <a:lnTo>
                  <a:pt x="10050996" y="879462"/>
                </a:lnTo>
                <a:lnTo>
                  <a:pt x="10050996" y="0"/>
                </a:lnTo>
                <a:lnTo>
                  <a:pt x="0" y="0"/>
                </a:lnTo>
                <a:lnTo>
                  <a:pt x="0" y="8794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59822" y="-2253361"/>
            <a:ext cx="5478765" cy="5478765"/>
          </a:xfrm>
          <a:custGeom>
            <a:avLst/>
            <a:gdLst/>
            <a:ahLst/>
            <a:cxnLst/>
            <a:rect r="r" b="b" t="t" l="l"/>
            <a:pathLst>
              <a:path h="5478765" w="5478765">
                <a:moveTo>
                  <a:pt x="0" y="0"/>
                </a:moveTo>
                <a:lnTo>
                  <a:pt x="5478766" y="0"/>
                </a:lnTo>
                <a:lnTo>
                  <a:pt x="5478766" y="5478766"/>
                </a:lnTo>
                <a:lnTo>
                  <a:pt x="0" y="5478766"/>
                </a:lnTo>
                <a:lnTo>
                  <a:pt x="0" y="0"/>
                </a:lnTo>
                <a:close/>
              </a:path>
            </a:pathLst>
          </a:custGeom>
          <a:blipFill>
            <a:blip r:embed="rId5">
              <a:alphaModFix amt="39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848803" y="6758691"/>
            <a:ext cx="5478765" cy="5478765"/>
          </a:xfrm>
          <a:custGeom>
            <a:avLst/>
            <a:gdLst/>
            <a:ahLst/>
            <a:cxnLst/>
            <a:rect r="r" b="b" t="t" l="l"/>
            <a:pathLst>
              <a:path h="5478765" w="5478765">
                <a:moveTo>
                  <a:pt x="0" y="0"/>
                </a:moveTo>
                <a:lnTo>
                  <a:pt x="5478766" y="0"/>
                </a:lnTo>
                <a:lnTo>
                  <a:pt x="5478766" y="5478766"/>
                </a:lnTo>
                <a:lnTo>
                  <a:pt x="0" y="5478766"/>
                </a:lnTo>
                <a:lnTo>
                  <a:pt x="0" y="0"/>
                </a:lnTo>
                <a:close/>
              </a:path>
            </a:pathLst>
          </a:custGeom>
          <a:blipFill>
            <a:blip r:embed="rId7">
              <a:alphaModFix amt="39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5400000">
            <a:off x="379561" y="7277291"/>
            <a:ext cx="2549948" cy="2549948"/>
          </a:xfrm>
          <a:custGeom>
            <a:avLst/>
            <a:gdLst/>
            <a:ahLst/>
            <a:cxnLst/>
            <a:rect r="r" b="b" t="t" l="l"/>
            <a:pathLst>
              <a:path h="2549948" w="2549948">
                <a:moveTo>
                  <a:pt x="0" y="0"/>
                </a:moveTo>
                <a:lnTo>
                  <a:pt x="2549948" y="0"/>
                </a:lnTo>
                <a:lnTo>
                  <a:pt x="2549948" y="2549948"/>
                </a:lnTo>
                <a:lnTo>
                  <a:pt x="0" y="25499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5400000">
            <a:off x="15373200" y="387031"/>
            <a:ext cx="2549948" cy="2549948"/>
          </a:xfrm>
          <a:custGeom>
            <a:avLst/>
            <a:gdLst/>
            <a:ahLst/>
            <a:cxnLst/>
            <a:rect r="r" b="b" t="t" l="l"/>
            <a:pathLst>
              <a:path h="2549948" w="2549948">
                <a:moveTo>
                  <a:pt x="0" y="0"/>
                </a:moveTo>
                <a:lnTo>
                  <a:pt x="2549948" y="0"/>
                </a:lnTo>
                <a:lnTo>
                  <a:pt x="2549948" y="2549948"/>
                </a:lnTo>
                <a:lnTo>
                  <a:pt x="0" y="25499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5400000">
            <a:off x="3143325" y="8643333"/>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13884410" y="295963"/>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5400000">
            <a:off x="482100" y="5768696"/>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5400000">
            <a:off x="16545635" y="3170601"/>
            <a:ext cx="1274974" cy="1274974"/>
          </a:xfrm>
          <a:custGeom>
            <a:avLst/>
            <a:gdLst/>
            <a:ahLst/>
            <a:cxnLst/>
            <a:rect r="r" b="b" t="t" l="l"/>
            <a:pathLst>
              <a:path h="1274974" w="1274974">
                <a:moveTo>
                  <a:pt x="0" y="0"/>
                </a:moveTo>
                <a:lnTo>
                  <a:pt x="1274973" y="0"/>
                </a:lnTo>
                <a:lnTo>
                  <a:pt x="1274973" y="1274974"/>
                </a:lnTo>
                <a:lnTo>
                  <a:pt x="0" y="12749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28700" y="27587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00648" y="27587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094171" y="27587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643335" y="3243222"/>
            <a:ext cx="2857434" cy="3145771"/>
            <a:chOff x="0" y="0"/>
            <a:chExt cx="3809912" cy="4194361"/>
          </a:xfrm>
        </p:grpSpPr>
        <p:pic>
          <p:nvPicPr>
            <p:cNvPr name="Picture 7" id="7"/>
            <p:cNvPicPr>
              <a:picLocks noChangeAspect="true"/>
            </p:cNvPicPr>
            <p:nvPr/>
          </p:nvPicPr>
          <p:blipFill>
            <a:blip r:embed="rId5"/>
            <a:srcRect l="0" t="7562" r="0" b="7562"/>
            <a:stretch>
              <a:fillRect/>
            </a:stretch>
          </p:blipFill>
          <p:spPr>
            <a:xfrm flipH="false" flipV="false">
              <a:off x="0" y="0"/>
              <a:ext cx="3809912" cy="4194361"/>
            </a:xfrm>
            <a:prstGeom prst="rect">
              <a:avLst/>
            </a:prstGeom>
          </p:spPr>
        </p:pic>
      </p:grpSp>
      <p:sp>
        <p:nvSpPr>
          <p:cNvPr name="TextBox 8" id="8"/>
          <p:cNvSpPr txBox="true"/>
          <p:nvPr/>
        </p:nvSpPr>
        <p:spPr>
          <a:xfrm rot="0">
            <a:off x="3511341" y="1028700"/>
            <a:ext cx="11265317" cy="1285875"/>
          </a:xfrm>
          <a:prstGeom prst="rect">
            <a:avLst/>
          </a:prstGeom>
        </p:spPr>
        <p:txBody>
          <a:bodyPr anchor="t" rtlCol="false" tIns="0" lIns="0" bIns="0" rIns="0">
            <a:spAutoFit/>
          </a:bodyPr>
          <a:lstStyle/>
          <a:p>
            <a:pPr algn="ctr">
              <a:lnSpc>
                <a:spcPts val="10199"/>
              </a:lnSpc>
            </a:pPr>
            <a:r>
              <a:rPr lang="en-US" sz="8499">
                <a:solidFill>
                  <a:srgbClr val="000000"/>
                </a:solidFill>
                <a:latin typeface="Bree Serif"/>
              </a:rPr>
              <a:t>Nosso time:</a:t>
            </a:r>
          </a:p>
        </p:txBody>
      </p:sp>
      <p:grpSp>
        <p:nvGrpSpPr>
          <p:cNvPr name="Group 9" id="9"/>
          <p:cNvGrpSpPr/>
          <p:nvPr/>
        </p:nvGrpSpPr>
        <p:grpSpPr>
          <a:xfrm rot="0">
            <a:off x="7690119" y="3243222"/>
            <a:ext cx="2857434" cy="3145771"/>
            <a:chOff x="0" y="0"/>
            <a:chExt cx="3809912" cy="4194361"/>
          </a:xfrm>
        </p:grpSpPr>
        <p:pic>
          <p:nvPicPr>
            <p:cNvPr name="Picture 10" id="10"/>
            <p:cNvPicPr>
              <a:picLocks noChangeAspect="true"/>
            </p:cNvPicPr>
            <p:nvPr/>
          </p:nvPicPr>
          <p:blipFill>
            <a:blip r:embed="rId6"/>
            <a:srcRect l="0" t="7562" r="0" b="7562"/>
            <a:stretch>
              <a:fillRect/>
            </a:stretch>
          </p:blipFill>
          <p:spPr>
            <a:xfrm flipH="false" flipV="false">
              <a:off x="0" y="0"/>
              <a:ext cx="3809912" cy="4194361"/>
            </a:xfrm>
            <a:prstGeom prst="rect">
              <a:avLst/>
            </a:prstGeom>
          </p:spPr>
        </p:pic>
      </p:grpSp>
      <p:grpSp>
        <p:nvGrpSpPr>
          <p:cNvPr name="Group 11" id="11"/>
          <p:cNvGrpSpPr/>
          <p:nvPr/>
        </p:nvGrpSpPr>
        <p:grpSpPr>
          <a:xfrm rot="0">
            <a:off x="13787231" y="3243222"/>
            <a:ext cx="2857434" cy="3145771"/>
            <a:chOff x="0" y="0"/>
            <a:chExt cx="3809912" cy="4194361"/>
          </a:xfrm>
        </p:grpSpPr>
        <p:pic>
          <p:nvPicPr>
            <p:cNvPr name="Picture 12" id="12"/>
            <p:cNvPicPr>
              <a:picLocks noChangeAspect="true"/>
            </p:cNvPicPr>
            <p:nvPr/>
          </p:nvPicPr>
          <p:blipFill>
            <a:blip r:embed="rId7"/>
            <a:srcRect l="3916" t="0" r="3916" b="0"/>
            <a:stretch>
              <a:fillRect/>
            </a:stretch>
          </p:blipFill>
          <p:spPr>
            <a:xfrm flipH="false" flipV="false">
              <a:off x="0" y="0"/>
              <a:ext cx="3809912" cy="4194361"/>
            </a:xfrm>
            <a:prstGeom prst="rect">
              <a:avLst/>
            </a:prstGeom>
          </p:spPr>
        </p:pic>
      </p:grpSp>
      <p:sp>
        <p:nvSpPr>
          <p:cNvPr name="Freeform 13" id="13"/>
          <p:cNvSpPr/>
          <p:nvPr/>
        </p:nvSpPr>
        <p:spPr>
          <a:xfrm flipH="false" flipV="false" rot="0">
            <a:off x="-961581" y="8773345"/>
            <a:ext cx="8762543" cy="5622648"/>
          </a:xfrm>
          <a:custGeom>
            <a:avLst/>
            <a:gdLst/>
            <a:ahLst/>
            <a:cxnLst/>
            <a:rect r="r" b="b" t="t" l="l"/>
            <a:pathLst>
              <a:path h="5622648" w="8762543">
                <a:moveTo>
                  <a:pt x="0" y="0"/>
                </a:moveTo>
                <a:lnTo>
                  <a:pt x="8762543" y="0"/>
                </a:lnTo>
                <a:lnTo>
                  <a:pt x="8762543" y="5622648"/>
                </a:lnTo>
                <a:lnTo>
                  <a:pt x="0" y="56226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055978" y="-3048274"/>
            <a:ext cx="8224543" cy="5277431"/>
          </a:xfrm>
          <a:custGeom>
            <a:avLst/>
            <a:gdLst/>
            <a:ahLst/>
            <a:cxnLst/>
            <a:rect r="r" b="b" t="t" l="l"/>
            <a:pathLst>
              <a:path h="5277431" w="8224543">
                <a:moveTo>
                  <a:pt x="0" y="0"/>
                </a:moveTo>
                <a:lnTo>
                  <a:pt x="8224543" y="0"/>
                </a:lnTo>
                <a:lnTo>
                  <a:pt x="8224543" y="5277431"/>
                </a:lnTo>
                <a:lnTo>
                  <a:pt x="0" y="52774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10423335">
            <a:off x="-2255036" y="9429823"/>
            <a:ext cx="7359362" cy="7622691"/>
          </a:xfrm>
          <a:custGeom>
            <a:avLst/>
            <a:gdLst/>
            <a:ahLst/>
            <a:cxnLst/>
            <a:rect r="r" b="b" t="t" l="l"/>
            <a:pathLst>
              <a:path h="7622691" w="7359362">
                <a:moveTo>
                  <a:pt x="0" y="0"/>
                </a:moveTo>
                <a:lnTo>
                  <a:pt x="7359362" y="0"/>
                </a:lnTo>
                <a:lnTo>
                  <a:pt x="7359362" y="7622691"/>
                </a:lnTo>
                <a:lnTo>
                  <a:pt x="0" y="76226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4833618">
            <a:off x="13304132" y="-4712517"/>
            <a:ext cx="6907514" cy="7154676"/>
          </a:xfrm>
          <a:custGeom>
            <a:avLst/>
            <a:gdLst/>
            <a:ahLst/>
            <a:cxnLst/>
            <a:rect r="r" b="b" t="t" l="l"/>
            <a:pathLst>
              <a:path h="7154676" w="6907514">
                <a:moveTo>
                  <a:pt x="0" y="0"/>
                </a:moveTo>
                <a:lnTo>
                  <a:pt x="6907514" y="0"/>
                </a:lnTo>
                <a:lnTo>
                  <a:pt x="6907514" y="7154676"/>
                </a:lnTo>
                <a:lnTo>
                  <a:pt x="0" y="71546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583793" y="7220103"/>
            <a:ext cx="4915232" cy="495300"/>
          </a:xfrm>
          <a:prstGeom prst="rect">
            <a:avLst/>
          </a:prstGeom>
        </p:spPr>
        <p:txBody>
          <a:bodyPr anchor="t" rtlCol="false" tIns="0" lIns="0" bIns="0" rIns="0">
            <a:spAutoFit/>
          </a:bodyPr>
          <a:lstStyle/>
          <a:p>
            <a:pPr algn="ctr">
              <a:lnSpc>
                <a:spcPts val="3900"/>
              </a:lnSpc>
            </a:pPr>
            <a:r>
              <a:rPr lang="en-US" sz="3000">
                <a:solidFill>
                  <a:srgbClr val="000000"/>
                </a:solidFill>
                <a:latin typeface="Glacial Indifference Bold"/>
              </a:rPr>
              <a:t>Mariane Lima</a:t>
            </a:r>
          </a:p>
        </p:txBody>
      </p:sp>
      <p:sp>
        <p:nvSpPr>
          <p:cNvPr name="TextBox 18" id="18"/>
          <p:cNvSpPr txBox="true"/>
          <p:nvPr/>
        </p:nvSpPr>
        <p:spPr>
          <a:xfrm rot="0">
            <a:off x="800926" y="7864858"/>
            <a:ext cx="4255369" cy="406400"/>
          </a:xfrm>
          <a:prstGeom prst="rect">
            <a:avLst/>
          </a:prstGeom>
        </p:spPr>
        <p:txBody>
          <a:bodyPr anchor="t" rtlCol="false" tIns="0" lIns="0" bIns="0" rIns="0">
            <a:spAutoFit/>
          </a:bodyPr>
          <a:lstStyle/>
          <a:p>
            <a:pPr algn="ctr">
              <a:lnSpc>
                <a:spcPts val="3250"/>
              </a:lnSpc>
            </a:pPr>
            <a:r>
              <a:rPr lang="en-US" sz="2500">
                <a:solidFill>
                  <a:srgbClr val="000000"/>
                </a:solidFill>
                <a:latin typeface="Glacial Indifference"/>
              </a:rPr>
              <a:t>Analista de Mercado/CFO</a:t>
            </a:r>
          </a:p>
        </p:txBody>
      </p:sp>
      <p:sp>
        <p:nvSpPr>
          <p:cNvPr name="TextBox 19" id="19"/>
          <p:cNvSpPr txBox="true"/>
          <p:nvPr/>
        </p:nvSpPr>
        <p:spPr>
          <a:xfrm rot="0">
            <a:off x="7100648" y="7220103"/>
            <a:ext cx="4036376" cy="495300"/>
          </a:xfrm>
          <a:prstGeom prst="rect">
            <a:avLst/>
          </a:prstGeom>
        </p:spPr>
        <p:txBody>
          <a:bodyPr anchor="t" rtlCol="false" tIns="0" lIns="0" bIns="0" rIns="0">
            <a:spAutoFit/>
          </a:bodyPr>
          <a:lstStyle/>
          <a:p>
            <a:pPr algn="ctr">
              <a:lnSpc>
                <a:spcPts val="3900"/>
              </a:lnSpc>
            </a:pPr>
            <a:r>
              <a:rPr lang="en-US" sz="3000">
                <a:solidFill>
                  <a:srgbClr val="000000"/>
                </a:solidFill>
                <a:latin typeface="Glacial Indifference Bold"/>
              </a:rPr>
              <a:t>Zuriyel Silva</a:t>
            </a:r>
          </a:p>
        </p:txBody>
      </p:sp>
      <p:sp>
        <p:nvSpPr>
          <p:cNvPr name="TextBox 20" id="20"/>
          <p:cNvSpPr txBox="true"/>
          <p:nvPr/>
        </p:nvSpPr>
        <p:spPr>
          <a:xfrm rot="0">
            <a:off x="7278957" y="7864858"/>
            <a:ext cx="3908395" cy="406400"/>
          </a:xfrm>
          <a:prstGeom prst="rect">
            <a:avLst/>
          </a:prstGeom>
        </p:spPr>
        <p:txBody>
          <a:bodyPr anchor="t" rtlCol="false" tIns="0" lIns="0" bIns="0" rIns="0">
            <a:spAutoFit/>
          </a:bodyPr>
          <a:lstStyle/>
          <a:p>
            <a:pPr algn="ctr">
              <a:lnSpc>
                <a:spcPts val="3250"/>
              </a:lnSpc>
            </a:pPr>
            <a:r>
              <a:rPr lang="en-US" sz="2500">
                <a:solidFill>
                  <a:srgbClr val="000000"/>
                </a:solidFill>
                <a:latin typeface="Glacial Indifference"/>
              </a:rPr>
              <a:t>Designer digital/CEO</a:t>
            </a:r>
          </a:p>
        </p:txBody>
      </p:sp>
      <p:sp>
        <p:nvSpPr>
          <p:cNvPr name="TextBox 21" id="21"/>
          <p:cNvSpPr txBox="true"/>
          <p:nvPr/>
        </p:nvSpPr>
        <p:spPr>
          <a:xfrm rot="0">
            <a:off x="7585211" y="8455845"/>
            <a:ext cx="3309239" cy="317500"/>
          </a:xfrm>
          <a:prstGeom prst="rect">
            <a:avLst/>
          </a:prstGeom>
        </p:spPr>
        <p:txBody>
          <a:bodyPr anchor="t" rtlCol="false" tIns="0" lIns="0" bIns="0" rIns="0">
            <a:spAutoFit/>
          </a:bodyPr>
          <a:lstStyle/>
          <a:p>
            <a:pPr algn="ctr">
              <a:lnSpc>
                <a:spcPts val="2600"/>
              </a:lnSpc>
            </a:pPr>
            <a:r>
              <a:rPr lang="en-US" sz="2000">
                <a:solidFill>
                  <a:srgbClr val="000000"/>
                </a:solidFill>
                <a:latin typeface="Montserrat"/>
              </a:rPr>
              <a:t>@zuri_yel</a:t>
            </a:r>
          </a:p>
        </p:txBody>
      </p:sp>
      <p:sp>
        <p:nvSpPr>
          <p:cNvPr name="TextBox 22" id="22"/>
          <p:cNvSpPr txBox="true"/>
          <p:nvPr/>
        </p:nvSpPr>
        <p:spPr>
          <a:xfrm rot="0">
            <a:off x="13172595" y="7220103"/>
            <a:ext cx="4036376" cy="495300"/>
          </a:xfrm>
          <a:prstGeom prst="rect">
            <a:avLst/>
          </a:prstGeom>
        </p:spPr>
        <p:txBody>
          <a:bodyPr anchor="t" rtlCol="false" tIns="0" lIns="0" bIns="0" rIns="0">
            <a:spAutoFit/>
          </a:bodyPr>
          <a:lstStyle/>
          <a:p>
            <a:pPr algn="ctr">
              <a:lnSpc>
                <a:spcPts val="3900"/>
              </a:lnSpc>
            </a:pPr>
            <a:r>
              <a:rPr lang="en-US" sz="3000">
                <a:solidFill>
                  <a:srgbClr val="000000"/>
                </a:solidFill>
                <a:latin typeface="Glacial Indifference Bold"/>
              </a:rPr>
              <a:t>Pedro Gabriel</a:t>
            </a:r>
          </a:p>
        </p:txBody>
      </p:sp>
      <p:sp>
        <p:nvSpPr>
          <p:cNvPr name="TextBox 23" id="23"/>
          <p:cNvSpPr txBox="true"/>
          <p:nvPr/>
        </p:nvSpPr>
        <p:spPr>
          <a:xfrm rot="0">
            <a:off x="13350905" y="7864858"/>
            <a:ext cx="3908395" cy="406400"/>
          </a:xfrm>
          <a:prstGeom prst="rect">
            <a:avLst/>
          </a:prstGeom>
        </p:spPr>
        <p:txBody>
          <a:bodyPr anchor="t" rtlCol="false" tIns="0" lIns="0" bIns="0" rIns="0">
            <a:spAutoFit/>
          </a:bodyPr>
          <a:lstStyle/>
          <a:p>
            <a:pPr algn="ctr">
              <a:lnSpc>
                <a:spcPts val="3250"/>
              </a:lnSpc>
            </a:pPr>
            <a:r>
              <a:rPr lang="en-US" sz="2500">
                <a:solidFill>
                  <a:srgbClr val="000000"/>
                </a:solidFill>
                <a:latin typeface="Glacial Indifference"/>
              </a:rPr>
              <a:t>Acompanhante/Estágiario</a:t>
            </a:r>
          </a:p>
        </p:txBody>
      </p:sp>
      <p:sp>
        <p:nvSpPr>
          <p:cNvPr name="TextBox 24" id="24"/>
          <p:cNvSpPr txBox="true"/>
          <p:nvPr/>
        </p:nvSpPr>
        <p:spPr>
          <a:xfrm rot="0">
            <a:off x="13650483" y="8455845"/>
            <a:ext cx="3309239" cy="317500"/>
          </a:xfrm>
          <a:prstGeom prst="rect">
            <a:avLst/>
          </a:prstGeom>
        </p:spPr>
        <p:txBody>
          <a:bodyPr anchor="t" rtlCol="false" tIns="0" lIns="0" bIns="0" rIns="0">
            <a:spAutoFit/>
          </a:bodyPr>
          <a:lstStyle/>
          <a:p>
            <a:pPr algn="ctr">
              <a:lnSpc>
                <a:spcPts val="2600"/>
              </a:lnSpc>
            </a:pPr>
            <a:r>
              <a:rPr lang="en-US" sz="2000">
                <a:solidFill>
                  <a:srgbClr val="000000"/>
                </a:solidFill>
                <a:latin typeface="Montserrat"/>
              </a:rPr>
              <a:t>@hercl.og</a:t>
            </a:r>
          </a:p>
        </p:txBody>
      </p:sp>
      <p:sp>
        <p:nvSpPr>
          <p:cNvPr name="TextBox 25" id="25"/>
          <p:cNvSpPr txBox="true"/>
          <p:nvPr/>
        </p:nvSpPr>
        <p:spPr>
          <a:xfrm rot="0">
            <a:off x="1417433" y="8605070"/>
            <a:ext cx="3309239" cy="317500"/>
          </a:xfrm>
          <a:prstGeom prst="rect">
            <a:avLst/>
          </a:prstGeom>
        </p:spPr>
        <p:txBody>
          <a:bodyPr anchor="t" rtlCol="false" tIns="0" lIns="0" bIns="0" rIns="0">
            <a:spAutoFit/>
          </a:bodyPr>
          <a:lstStyle/>
          <a:p>
            <a:pPr algn="ctr">
              <a:lnSpc>
                <a:spcPts val="2600"/>
              </a:lnSpc>
            </a:pPr>
            <a:r>
              <a:rPr lang="en-US" sz="2000">
                <a:solidFill>
                  <a:srgbClr val="000000"/>
                </a:solidFill>
                <a:latin typeface="Montserrat"/>
              </a:rPr>
              <a:t>@mmarii.anne_</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999803" y="4431391"/>
            <a:ext cx="16259497" cy="1704975"/>
          </a:xfrm>
          <a:prstGeom prst="rect">
            <a:avLst/>
          </a:prstGeom>
        </p:spPr>
        <p:txBody>
          <a:bodyPr anchor="t" rtlCol="false" tIns="0" lIns="0" bIns="0" rIns="0">
            <a:spAutoFit/>
          </a:bodyPr>
          <a:lstStyle/>
          <a:p>
            <a:pPr algn="ctr">
              <a:lnSpc>
                <a:spcPts val="13478"/>
              </a:lnSpc>
            </a:pPr>
            <a:r>
              <a:rPr lang="en-US" sz="11232">
                <a:solidFill>
                  <a:srgbClr val="000000"/>
                </a:solidFill>
                <a:latin typeface="Stars &amp; Love"/>
              </a:rPr>
              <a:t>Sedentarismo</a:t>
            </a:r>
          </a:p>
        </p:txBody>
      </p:sp>
      <p:sp>
        <p:nvSpPr>
          <p:cNvPr name="Freeform 4" id="4"/>
          <p:cNvSpPr/>
          <p:nvPr/>
        </p:nvSpPr>
        <p:spPr>
          <a:xfrm flipH="false" flipV="false" rot="1402200">
            <a:off x="-2200049" y="7310135"/>
            <a:ext cx="9810867" cy="6295325"/>
          </a:xfrm>
          <a:custGeom>
            <a:avLst/>
            <a:gdLst/>
            <a:ahLst/>
            <a:cxnLst/>
            <a:rect r="r" b="b" t="t" l="l"/>
            <a:pathLst>
              <a:path h="6295325" w="9810867">
                <a:moveTo>
                  <a:pt x="0" y="0"/>
                </a:moveTo>
                <a:lnTo>
                  <a:pt x="9810867" y="0"/>
                </a:lnTo>
                <a:lnTo>
                  <a:pt x="9810867" y="6295325"/>
                </a:lnTo>
                <a:lnTo>
                  <a:pt x="0" y="6295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348048">
            <a:off x="12156240" y="-2308526"/>
            <a:ext cx="9810867" cy="6295325"/>
          </a:xfrm>
          <a:custGeom>
            <a:avLst/>
            <a:gdLst/>
            <a:ahLst/>
            <a:cxnLst/>
            <a:rect r="r" b="b" t="t" l="l"/>
            <a:pathLst>
              <a:path h="6295325" w="9810867">
                <a:moveTo>
                  <a:pt x="0" y="0"/>
                </a:moveTo>
                <a:lnTo>
                  <a:pt x="9810867" y="0"/>
                </a:lnTo>
                <a:lnTo>
                  <a:pt x="9810867" y="6295325"/>
                </a:lnTo>
                <a:lnTo>
                  <a:pt x="0" y="6295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4973103">
            <a:off x="-2113666" y="6939878"/>
            <a:ext cx="8239814" cy="8534647"/>
          </a:xfrm>
          <a:custGeom>
            <a:avLst/>
            <a:gdLst/>
            <a:ahLst/>
            <a:cxnLst/>
            <a:rect r="r" b="b" t="t" l="l"/>
            <a:pathLst>
              <a:path h="8534647" w="8239814">
                <a:moveTo>
                  <a:pt x="0" y="0"/>
                </a:moveTo>
                <a:lnTo>
                  <a:pt x="8239814" y="0"/>
                </a:lnTo>
                <a:lnTo>
                  <a:pt x="8239814" y="8534648"/>
                </a:lnTo>
                <a:lnTo>
                  <a:pt x="0" y="85346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181666">
            <a:off x="13922534" y="-3959265"/>
            <a:ext cx="8239814" cy="8534647"/>
          </a:xfrm>
          <a:custGeom>
            <a:avLst/>
            <a:gdLst/>
            <a:ahLst/>
            <a:cxnLst/>
            <a:rect r="r" b="b" t="t" l="l"/>
            <a:pathLst>
              <a:path h="8534647" w="8239814">
                <a:moveTo>
                  <a:pt x="0" y="0"/>
                </a:moveTo>
                <a:lnTo>
                  <a:pt x="8239814" y="0"/>
                </a:lnTo>
                <a:lnTo>
                  <a:pt x="8239814" y="8534647"/>
                </a:lnTo>
                <a:lnTo>
                  <a:pt x="0" y="8534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07781" y="308059"/>
            <a:ext cx="2059791" cy="2059791"/>
          </a:xfrm>
          <a:custGeom>
            <a:avLst/>
            <a:gdLst/>
            <a:ahLst/>
            <a:cxnLst/>
            <a:rect r="r" b="b" t="t" l="l"/>
            <a:pathLst>
              <a:path h="2059791" w="2059791">
                <a:moveTo>
                  <a:pt x="0" y="0"/>
                </a:moveTo>
                <a:lnTo>
                  <a:pt x="2059790" y="0"/>
                </a:lnTo>
                <a:lnTo>
                  <a:pt x="2059790" y="2059790"/>
                </a:lnTo>
                <a:lnTo>
                  <a:pt x="0" y="20597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982650" y="7958744"/>
            <a:ext cx="2059791" cy="2059791"/>
          </a:xfrm>
          <a:custGeom>
            <a:avLst/>
            <a:gdLst/>
            <a:ahLst/>
            <a:cxnLst/>
            <a:rect r="r" b="b" t="t" l="l"/>
            <a:pathLst>
              <a:path h="2059791" w="2059791">
                <a:moveTo>
                  <a:pt x="0" y="0"/>
                </a:moveTo>
                <a:lnTo>
                  <a:pt x="2059791" y="0"/>
                </a:lnTo>
                <a:lnTo>
                  <a:pt x="2059791" y="2059791"/>
                </a:lnTo>
                <a:lnTo>
                  <a:pt x="0" y="20597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8036742">
            <a:off x="-1956945" y="-692482"/>
            <a:ext cx="4564473" cy="2928879"/>
          </a:xfrm>
          <a:custGeom>
            <a:avLst/>
            <a:gdLst/>
            <a:ahLst/>
            <a:cxnLst/>
            <a:rect r="r" b="b" t="t" l="l"/>
            <a:pathLst>
              <a:path h="2928879" w="4564473">
                <a:moveTo>
                  <a:pt x="0" y="0"/>
                </a:moveTo>
                <a:lnTo>
                  <a:pt x="4564472" y="0"/>
                </a:lnTo>
                <a:lnTo>
                  <a:pt x="4564472" y="2928879"/>
                </a:lnTo>
                <a:lnTo>
                  <a:pt x="0" y="2928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638734">
            <a:off x="14866626" y="8297509"/>
            <a:ext cx="6048128" cy="3880893"/>
          </a:xfrm>
          <a:custGeom>
            <a:avLst/>
            <a:gdLst/>
            <a:ahLst/>
            <a:cxnLst/>
            <a:rect r="r" b="b" t="t" l="l"/>
            <a:pathLst>
              <a:path h="3880893" w="6048128">
                <a:moveTo>
                  <a:pt x="0" y="0"/>
                </a:moveTo>
                <a:lnTo>
                  <a:pt x="6048128" y="0"/>
                </a:lnTo>
                <a:lnTo>
                  <a:pt x="6048128" y="3880894"/>
                </a:lnTo>
                <a:lnTo>
                  <a:pt x="0" y="3880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2860890" y="3250068"/>
            <a:ext cx="3257501" cy="880623"/>
            <a:chOff x="0" y="0"/>
            <a:chExt cx="9555633" cy="2583240"/>
          </a:xfrm>
        </p:grpSpPr>
        <p:sp>
          <p:nvSpPr>
            <p:cNvPr name="Freeform 6" id="6"/>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47FFDE"/>
            </a:solidFill>
          </p:spPr>
        </p:sp>
      </p:grpSp>
      <p:grpSp>
        <p:nvGrpSpPr>
          <p:cNvPr name="Group 7" id="7"/>
          <p:cNvGrpSpPr/>
          <p:nvPr/>
        </p:nvGrpSpPr>
        <p:grpSpPr>
          <a:xfrm rot="0">
            <a:off x="12860890" y="4938621"/>
            <a:ext cx="3257501" cy="880623"/>
            <a:chOff x="0" y="0"/>
            <a:chExt cx="9555633" cy="2583240"/>
          </a:xfrm>
        </p:grpSpPr>
        <p:sp>
          <p:nvSpPr>
            <p:cNvPr name="Freeform 8" id="8"/>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1EE6C2"/>
            </a:solidFill>
          </p:spPr>
        </p:sp>
      </p:grpSp>
      <p:grpSp>
        <p:nvGrpSpPr>
          <p:cNvPr name="Group 9" id="9"/>
          <p:cNvGrpSpPr/>
          <p:nvPr/>
        </p:nvGrpSpPr>
        <p:grpSpPr>
          <a:xfrm rot="0">
            <a:off x="12860890" y="6646224"/>
            <a:ext cx="3257501" cy="880623"/>
            <a:chOff x="0" y="0"/>
            <a:chExt cx="9555633" cy="2583240"/>
          </a:xfrm>
        </p:grpSpPr>
        <p:sp>
          <p:nvSpPr>
            <p:cNvPr name="Freeform 10" id="10"/>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5CE1E6"/>
            </a:solidFill>
          </p:spPr>
        </p:sp>
      </p:grpSp>
      <p:grpSp>
        <p:nvGrpSpPr>
          <p:cNvPr name="Group 11" id="11"/>
          <p:cNvGrpSpPr/>
          <p:nvPr/>
        </p:nvGrpSpPr>
        <p:grpSpPr>
          <a:xfrm rot="0">
            <a:off x="12860890" y="8334776"/>
            <a:ext cx="3257501" cy="880623"/>
            <a:chOff x="0" y="0"/>
            <a:chExt cx="9555633" cy="2583240"/>
          </a:xfrm>
        </p:grpSpPr>
        <p:sp>
          <p:nvSpPr>
            <p:cNvPr name="Freeform 12" id="12"/>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42D6CF"/>
            </a:solidFill>
          </p:spPr>
        </p:sp>
      </p:grpSp>
      <p:sp>
        <p:nvSpPr>
          <p:cNvPr name="TextBox 13" id="13"/>
          <p:cNvSpPr txBox="true"/>
          <p:nvPr/>
        </p:nvSpPr>
        <p:spPr>
          <a:xfrm rot="0">
            <a:off x="13557454" y="3428442"/>
            <a:ext cx="2187629" cy="447675"/>
          </a:xfrm>
          <a:prstGeom prst="rect">
            <a:avLst/>
          </a:prstGeom>
        </p:spPr>
        <p:txBody>
          <a:bodyPr anchor="t" rtlCol="false" tIns="0" lIns="0" bIns="0" rIns="0">
            <a:spAutoFit/>
          </a:bodyPr>
          <a:lstStyle/>
          <a:p>
            <a:pPr algn="r">
              <a:lnSpc>
                <a:spcPts val="3749"/>
              </a:lnSpc>
            </a:pPr>
            <a:r>
              <a:rPr lang="en-US" sz="2499" spc="124">
                <a:solidFill>
                  <a:srgbClr val="000000"/>
                </a:solidFill>
                <a:latin typeface="Glacial Indifference"/>
              </a:rPr>
              <a:t>Obesidade</a:t>
            </a:r>
          </a:p>
        </p:txBody>
      </p:sp>
      <p:sp>
        <p:nvSpPr>
          <p:cNvPr name="TextBox 14" id="14"/>
          <p:cNvSpPr txBox="true"/>
          <p:nvPr/>
        </p:nvSpPr>
        <p:spPr>
          <a:xfrm rot="0">
            <a:off x="13557454" y="4883632"/>
            <a:ext cx="2187629" cy="914400"/>
          </a:xfrm>
          <a:prstGeom prst="rect">
            <a:avLst/>
          </a:prstGeom>
        </p:spPr>
        <p:txBody>
          <a:bodyPr anchor="t" rtlCol="false" tIns="0" lIns="0" bIns="0" rIns="0">
            <a:spAutoFit/>
          </a:bodyPr>
          <a:lstStyle/>
          <a:p>
            <a:pPr algn="r">
              <a:lnSpc>
                <a:spcPts val="3749"/>
              </a:lnSpc>
            </a:pPr>
            <a:r>
              <a:rPr lang="en-US" sz="2499" spc="124">
                <a:solidFill>
                  <a:srgbClr val="000000"/>
                </a:solidFill>
                <a:latin typeface="Glacial Indifference"/>
              </a:rPr>
              <a:t>Problemas de Auto-Estima</a:t>
            </a:r>
          </a:p>
        </p:txBody>
      </p:sp>
      <p:sp>
        <p:nvSpPr>
          <p:cNvPr name="TextBox 15" id="15"/>
          <p:cNvSpPr txBox="true"/>
          <p:nvPr/>
        </p:nvSpPr>
        <p:spPr>
          <a:xfrm rot="0">
            <a:off x="13557454" y="6824597"/>
            <a:ext cx="2187629" cy="447675"/>
          </a:xfrm>
          <a:prstGeom prst="rect">
            <a:avLst/>
          </a:prstGeom>
        </p:spPr>
        <p:txBody>
          <a:bodyPr anchor="t" rtlCol="false" tIns="0" lIns="0" bIns="0" rIns="0">
            <a:spAutoFit/>
          </a:bodyPr>
          <a:lstStyle/>
          <a:p>
            <a:pPr algn="r">
              <a:lnSpc>
                <a:spcPts val="3749"/>
              </a:lnSpc>
            </a:pPr>
            <a:r>
              <a:rPr lang="en-US" sz="2499" spc="124">
                <a:solidFill>
                  <a:srgbClr val="000000"/>
                </a:solidFill>
                <a:latin typeface="Glacial Indifference"/>
              </a:rPr>
              <a:t>Depressão</a:t>
            </a:r>
          </a:p>
        </p:txBody>
      </p:sp>
      <p:sp>
        <p:nvSpPr>
          <p:cNvPr name="AutoShape 16" id="16"/>
          <p:cNvSpPr/>
          <p:nvPr/>
        </p:nvSpPr>
        <p:spPr>
          <a:xfrm rot="0">
            <a:off x="6416928" y="6196272"/>
            <a:ext cx="5342873" cy="36462"/>
          </a:xfrm>
          <a:prstGeom prst="rect">
            <a:avLst/>
          </a:prstGeom>
          <a:solidFill>
            <a:srgbClr val="191919">
              <a:alpha val="19608"/>
            </a:srgbClr>
          </a:solidFill>
        </p:spPr>
      </p:sp>
      <p:sp>
        <p:nvSpPr>
          <p:cNvPr name="AutoShape 17" id="17"/>
          <p:cNvSpPr/>
          <p:nvPr/>
        </p:nvSpPr>
        <p:spPr>
          <a:xfrm rot="-5400000">
            <a:off x="9216628" y="6214503"/>
            <a:ext cx="5122808" cy="36462"/>
          </a:xfrm>
          <a:prstGeom prst="rect">
            <a:avLst/>
          </a:prstGeom>
          <a:solidFill>
            <a:srgbClr val="191919">
              <a:alpha val="19608"/>
            </a:srgbClr>
          </a:solidFill>
        </p:spPr>
      </p:sp>
      <p:sp>
        <p:nvSpPr>
          <p:cNvPr name="AutoShape 18" id="18"/>
          <p:cNvSpPr/>
          <p:nvPr/>
        </p:nvSpPr>
        <p:spPr>
          <a:xfrm rot="-5400000">
            <a:off x="3873755" y="6214503"/>
            <a:ext cx="5122808" cy="36462"/>
          </a:xfrm>
          <a:prstGeom prst="rect">
            <a:avLst/>
          </a:prstGeom>
          <a:solidFill>
            <a:srgbClr val="191919">
              <a:alpha val="19608"/>
            </a:srgbClr>
          </a:solidFill>
        </p:spPr>
      </p:sp>
      <p:grpSp>
        <p:nvGrpSpPr>
          <p:cNvPr name="Group 19" id="19"/>
          <p:cNvGrpSpPr/>
          <p:nvPr/>
        </p:nvGrpSpPr>
        <p:grpSpPr>
          <a:xfrm rot="0">
            <a:off x="11759801" y="3583058"/>
            <a:ext cx="1498209" cy="214643"/>
            <a:chOff x="0" y="0"/>
            <a:chExt cx="3545840" cy="508000"/>
          </a:xfrm>
        </p:grpSpPr>
        <p:sp>
          <p:nvSpPr>
            <p:cNvPr name="Freeform 20" id="20"/>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21" id="21"/>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22" id="22"/>
          <p:cNvGrpSpPr/>
          <p:nvPr/>
        </p:nvGrpSpPr>
        <p:grpSpPr>
          <a:xfrm rot="0">
            <a:off x="11778032" y="5271611"/>
            <a:ext cx="1498209" cy="214643"/>
            <a:chOff x="0" y="0"/>
            <a:chExt cx="3545840" cy="508000"/>
          </a:xfrm>
        </p:grpSpPr>
        <p:sp>
          <p:nvSpPr>
            <p:cNvPr name="Freeform 23" id="23"/>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24" id="24"/>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25" id="25"/>
          <p:cNvGrpSpPr/>
          <p:nvPr/>
        </p:nvGrpSpPr>
        <p:grpSpPr>
          <a:xfrm rot="0">
            <a:off x="11759801" y="6979213"/>
            <a:ext cx="1498209" cy="214643"/>
            <a:chOff x="0" y="0"/>
            <a:chExt cx="3545840" cy="508000"/>
          </a:xfrm>
        </p:grpSpPr>
        <p:sp>
          <p:nvSpPr>
            <p:cNvPr name="Freeform 26" id="26"/>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27" id="27"/>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28" id="28"/>
          <p:cNvGrpSpPr/>
          <p:nvPr/>
        </p:nvGrpSpPr>
        <p:grpSpPr>
          <a:xfrm rot="0">
            <a:off x="11759801" y="8667766"/>
            <a:ext cx="1498209" cy="214643"/>
            <a:chOff x="0" y="0"/>
            <a:chExt cx="3545840" cy="508000"/>
          </a:xfrm>
        </p:grpSpPr>
        <p:sp>
          <p:nvSpPr>
            <p:cNvPr name="Freeform 29" id="29"/>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30" id="30"/>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31" id="31"/>
          <p:cNvGrpSpPr/>
          <p:nvPr/>
        </p:nvGrpSpPr>
        <p:grpSpPr>
          <a:xfrm rot="0">
            <a:off x="2169609" y="3231018"/>
            <a:ext cx="3257501" cy="880623"/>
            <a:chOff x="0" y="0"/>
            <a:chExt cx="9555633" cy="2583240"/>
          </a:xfrm>
        </p:grpSpPr>
        <p:sp>
          <p:nvSpPr>
            <p:cNvPr name="Freeform 32" id="32"/>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47FFDE"/>
            </a:solidFill>
          </p:spPr>
        </p:sp>
      </p:grpSp>
      <p:grpSp>
        <p:nvGrpSpPr>
          <p:cNvPr name="Group 33" id="33"/>
          <p:cNvGrpSpPr/>
          <p:nvPr/>
        </p:nvGrpSpPr>
        <p:grpSpPr>
          <a:xfrm rot="0">
            <a:off x="2169609" y="4938621"/>
            <a:ext cx="3257501" cy="880623"/>
            <a:chOff x="0" y="0"/>
            <a:chExt cx="9555633" cy="2583240"/>
          </a:xfrm>
        </p:grpSpPr>
        <p:sp>
          <p:nvSpPr>
            <p:cNvPr name="Freeform 34" id="34"/>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1EE6C2"/>
            </a:solidFill>
          </p:spPr>
        </p:sp>
      </p:grpSp>
      <p:grpSp>
        <p:nvGrpSpPr>
          <p:cNvPr name="Group 35" id="35"/>
          <p:cNvGrpSpPr/>
          <p:nvPr/>
        </p:nvGrpSpPr>
        <p:grpSpPr>
          <a:xfrm rot="0">
            <a:off x="2169609" y="6646224"/>
            <a:ext cx="3257501" cy="880623"/>
            <a:chOff x="0" y="0"/>
            <a:chExt cx="9555633" cy="2583240"/>
          </a:xfrm>
        </p:grpSpPr>
        <p:sp>
          <p:nvSpPr>
            <p:cNvPr name="Freeform 36" id="36"/>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5CE1E6"/>
            </a:solidFill>
          </p:spPr>
        </p:sp>
      </p:grpSp>
      <p:grpSp>
        <p:nvGrpSpPr>
          <p:cNvPr name="Group 37" id="37"/>
          <p:cNvGrpSpPr/>
          <p:nvPr/>
        </p:nvGrpSpPr>
        <p:grpSpPr>
          <a:xfrm rot="0">
            <a:off x="2169609" y="8315726"/>
            <a:ext cx="3257501" cy="880623"/>
            <a:chOff x="0" y="0"/>
            <a:chExt cx="9555633" cy="2583240"/>
          </a:xfrm>
        </p:grpSpPr>
        <p:sp>
          <p:nvSpPr>
            <p:cNvPr name="Freeform 38" id="38"/>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42D6CF"/>
            </a:solidFill>
          </p:spPr>
        </p:sp>
      </p:grpSp>
      <p:sp>
        <p:nvSpPr>
          <p:cNvPr name="TextBox 39" id="39"/>
          <p:cNvSpPr txBox="true"/>
          <p:nvPr/>
        </p:nvSpPr>
        <p:spPr>
          <a:xfrm rot="0">
            <a:off x="2492864" y="3176030"/>
            <a:ext cx="2187629" cy="914400"/>
          </a:xfrm>
          <a:prstGeom prst="rect">
            <a:avLst/>
          </a:prstGeom>
        </p:spPr>
        <p:txBody>
          <a:bodyPr anchor="t" rtlCol="false" tIns="0" lIns="0" bIns="0" rIns="0">
            <a:spAutoFit/>
          </a:bodyPr>
          <a:lstStyle/>
          <a:p>
            <a:pPr algn="l">
              <a:lnSpc>
                <a:spcPts val="3749"/>
              </a:lnSpc>
            </a:pPr>
            <a:r>
              <a:rPr lang="en-US" sz="2499" spc="124">
                <a:solidFill>
                  <a:srgbClr val="000000"/>
                </a:solidFill>
                <a:latin typeface="Glacial Indifference"/>
              </a:rPr>
              <a:t>Falta de exercícios </a:t>
            </a:r>
          </a:p>
        </p:txBody>
      </p:sp>
      <p:sp>
        <p:nvSpPr>
          <p:cNvPr name="TextBox 40" id="40"/>
          <p:cNvSpPr txBox="true"/>
          <p:nvPr/>
        </p:nvSpPr>
        <p:spPr>
          <a:xfrm rot="0">
            <a:off x="2492864" y="5116995"/>
            <a:ext cx="2187629" cy="447675"/>
          </a:xfrm>
          <a:prstGeom prst="rect">
            <a:avLst/>
          </a:prstGeom>
        </p:spPr>
        <p:txBody>
          <a:bodyPr anchor="t" rtlCol="false" tIns="0" lIns="0" bIns="0" rIns="0">
            <a:spAutoFit/>
          </a:bodyPr>
          <a:lstStyle/>
          <a:p>
            <a:pPr algn="l">
              <a:lnSpc>
                <a:spcPts val="3749"/>
              </a:lnSpc>
            </a:pPr>
            <a:r>
              <a:rPr lang="en-US" sz="2499" spc="124">
                <a:solidFill>
                  <a:srgbClr val="000000"/>
                </a:solidFill>
                <a:latin typeface="Glacial Indifference"/>
              </a:rPr>
              <a:t>Comodismo</a:t>
            </a:r>
          </a:p>
        </p:txBody>
      </p:sp>
      <p:sp>
        <p:nvSpPr>
          <p:cNvPr name="TextBox 41" id="41"/>
          <p:cNvSpPr txBox="true"/>
          <p:nvPr/>
        </p:nvSpPr>
        <p:spPr>
          <a:xfrm rot="0">
            <a:off x="2492864" y="6591235"/>
            <a:ext cx="2390875" cy="914400"/>
          </a:xfrm>
          <a:prstGeom prst="rect">
            <a:avLst/>
          </a:prstGeom>
        </p:spPr>
        <p:txBody>
          <a:bodyPr anchor="t" rtlCol="false" tIns="0" lIns="0" bIns="0" rIns="0">
            <a:spAutoFit/>
          </a:bodyPr>
          <a:lstStyle/>
          <a:p>
            <a:pPr algn="l">
              <a:lnSpc>
                <a:spcPts val="3749"/>
              </a:lnSpc>
            </a:pPr>
            <a:r>
              <a:rPr lang="en-US" sz="2499" spc="124">
                <a:solidFill>
                  <a:srgbClr val="191919"/>
                </a:solidFill>
                <a:latin typeface="Glacial Indifference"/>
              </a:rPr>
              <a:t>Maus Hábitos de Alimentação</a:t>
            </a:r>
          </a:p>
        </p:txBody>
      </p:sp>
      <p:grpSp>
        <p:nvGrpSpPr>
          <p:cNvPr name="Group 42" id="42"/>
          <p:cNvGrpSpPr/>
          <p:nvPr/>
        </p:nvGrpSpPr>
        <p:grpSpPr>
          <a:xfrm rot="-10800000">
            <a:off x="4955180" y="8670017"/>
            <a:ext cx="1498209" cy="214643"/>
            <a:chOff x="0" y="0"/>
            <a:chExt cx="3545840" cy="508000"/>
          </a:xfrm>
        </p:grpSpPr>
        <p:sp>
          <p:nvSpPr>
            <p:cNvPr name="Freeform 43" id="43"/>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44" id="44"/>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45" id="45"/>
          <p:cNvGrpSpPr/>
          <p:nvPr/>
        </p:nvGrpSpPr>
        <p:grpSpPr>
          <a:xfrm rot="-10800000">
            <a:off x="4936950" y="7000515"/>
            <a:ext cx="1498209" cy="214643"/>
            <a:chOff x="0" y="0"/>
            <a:chExt cx="3545840" cy="508000"/>
          </a:xfrm>
        </p:grpSpPr>
        <p:sp>
          <p:nvSpPr>
            <p:cNvPr name="Freeform 46" id="46"/>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47" id="47"/>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48" id="48"/>
          <p:cNvGrpSpPr/>
          <p:nvPr/>
        </p:nvGrpSpPr>
        <p:grpSpPr>
          <a:xfrm rot="-10800000">
            <a:off x="4955180" y="5292912"/>
            <a:ext cx="1498209" cy="214643"/>
            <a:chOff x="0" y="0"/>
            <a:chExt cx="3545840" cy="508000"/>
          </a:xfrm>
        </p:grpSpPr>
        <p:sp>
          <p:nvSpPr>
            <p:cNvPr name="Freeform 49" id="49"/>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50" id="50"/>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51" id="51"/>
          <p:cNvGrpSpPr/>
          <p:nvPr/>
        </p:nvGrpSpPr>
        <p:grpSpPr>
          <a:xfrm rot="-10800000">
            <a:off x="4955180" y="3564008"/>
            <a:ext cx="1498209" cy="214643"/>
            <a:chOff x="0" y="0"/>
            <a:chExt cx="3545840" cy="508000"/>
          </a:xfrm>
        </p:grpSpPr>
        <p:sp>
          <p:nvSpPr>
            <p:cNvPr name="Freeform 52" id="52"/>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53" id="53"/>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sp>
        <p:nvSpPr>
          <p:cNvPr name="Freeform 54" id="54"/>
          <p:cNvSpPr/>
          <p:nvPr/>
        </p:nvSpPr>
        <p:spPr>
          <a:xfrm flipH="false" flipV="false" rot="0">
            <a:off x="7450238" y="4538972"/>
            <a:ext cx="3387524" cy="3387524"/>
          </a:xfrm>
          <a:custGeom>
            <a:avLst/>
            <a:gdLst/>
            <a:ahLst/>
            <a:cxnLst/>
            <a:rect r="r" b="b" t="t" l="l"/>
            <a:pathLst>
              <a:path h="3387524" w="3387524">
                <a:moveTo>
                  <a:pt x="0" y="0"/>
                </a:moveTo>
                <a:lnTo>
                  <a:pt x="3387524" y="0"/>
                </a:lnTo>
                <a:lnTo>
                  <a:pt x="3387524" y="3387524"/>
                </a:lnTo>
                <a:lnTo>
                  <a:pt x="0" y="33875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5" id="55"/>
          <p:cNvSpPr txBox="true"/>
          <p:nvPr/>
        </p:nvSpPr>
        <p:spPr>
          <a:xfrm rot="0">
            <a:off x="7315439" y="5934218"/>
            <a:ext cx="3657122" cy="511306"/>
          </a:xfrm>
          <a:prstGeom prst="rect">
            <a:avLst/>
          </a:prstGeom>
        </p:spPr>
        <p:txBody>
          <a:bodyPr anchor="t" rtlCol="false" tIns="0" lIns="0" bIns="0" rIns="0">
            <a:spAutoFit/>
          </a:bodyPr>
          <a:lstStyle/>
          <a:p>
            <a:pPr algn="ctr">
              <a:lnSpc>
                <a:spcPts val="4244"/>
              </a:lnSpc>
            </a:pPr>
            <a:r>
              <a:rPr lang="en-US" sz="2829" spc="141">
                <a:solidFill>
                  <a:srgbClr val="FBFEFB"/>
                </a:solidFill>
                <a:latin typeface="Montserrat Classic"/>
              </a:rPr>
              <a:t>SEDENTARISMO</a:t>
            </a:r>
          </a:p>
        </p:txBody>
      </p:sp>
      <p:sp>
        <p:nvSpPr>
          <p:cNvPr name="TextBox 56" id="56"/>
          <p:cNvSpPr txBox="true"/>
          <p:nvPr/>
        </p:nvSpPr>
        <p:spPr>
          <a:xfrm rot="0">
            <a:off x="2712980" y="2428595"/>
            <a:ext cx="2170760" cy="565150"/>
          </a:xfrm>
          <a:prstGeom prst="rect">
            <a:avLst/>
          </a:prstGeom>
        </p:spPr>
        <p:txBody>
          <a:bodyPr anchor="t" rtlCol="false" tIns="0" lIns="0" bIns="0" rIns="0">
            <a:spAutoFit/>
          </a:bodyPr>
          <a:lstStyle/>
          <a:p>
            <a:pPr algn="ctr">
              <a:lnSpc>
                <a:spcPts val="4550"/>
              </a:lnSpc>
            </a:pPr>
            <a:r>
              <a:rPr lang="en-US" sz="3500">
                <a:solidFill>
                  <a:srgbClr val="000000"/>
                </a:solidFill>
                <a:latin typeface="Glacial Indifference"/>
              </a:rPr>
              <a:t>Causas</a:t>
            </a:r>
          </a:p>
        </p:txBody>
      </p:sp>
      <p:sp>
        <p:nvSpPr>
          <p:cNvPr name="TextBox 57" id="57"/>
          <p:cNvSpPr txBox="true"/>
          <p:nvPr/>
        </p:nvSpPr>
        <p:spPr>
          <a:xfrm rot="0">
            <a:off x="12757956" y="2428595"/>
            <a:ext cx="3360436" cy="564556"/>
          </a:xfrm>
          <a:prstGeom prst="rect">
            <a:avLst/>
          </a:prstGeom>
        </p:spPr>
        <p:txBody>
          <a:bodyPr anchor="t" rtlCol="false" tIns="0" lIns="0" bIns="0" rIns="0">
            <a:spAutoFit/>
          </a:bodyPr>
          <a:lstStyle/>
          <a:p>
            <a:pPr algn="ctr">
              <a:lnSpc>
                <a:spcPts val="4544"/>
              </a:lnSpc>
            </a:pPr>
            <a:r>
              <a:rPr lang="en-US" sz="3496">
                <a:solidFill>
                  <a:srgbClr val="000000"/>
                </a:solidFill>
                <a:latin typeface="Glacial Indifference"/>
              </a:rPr>
              <a:t>Consequências</a:t>
            </a:r>
          </a:p>
        </p:txBody>
      </p:sp>
      <p:sp>
        <p:nvSpPr>
          <p:cNvPr name="TextBox 58" id="58"/>
          <p:cNvSpPr txBox="true"/>
          <p:nvPr/>
        </p:nvSpPr>
        <p:spPr>
          <a:xfrm rot="0">
            <a:off x="2492864" y="8287151"/>
            <a:ext cx="2370622" cy="852805"/>
          </a:xfrm>
          <a:prstGeom prst="rect">
            <a:avLst/>
          </a:prstGeom>
        </p:spPr>
        <p:txBody>
          <a:bodyPr anchor="t" rtlCol="false" tIns="0" lIns="0" bIns="0" rIns="0">
            <a:spAutoFit/>
          </a:bodyPr>
          <a:lstStyle/>
          <a:p>
            <a:pPr algn="l">
              <a:lnSpc>
                <a:spcPts val="3379"/>
              </a:lnSpc>
              <a:spcBef>
                <a:spcPct val="0"/>
              </a:spcBef>
            </a:pPr>
            <a:r>
              <a:rPr lang="en-US" sz="2599" spc="129">
                <a:solidFill>
                  <a:srgbClr val="000000"/>
                </a:solidFill>
                <a:latin typeface="Glacial Indifference"/>
              </a:rPr>
              <a:t>Falta de Locomoção</a:t>
            </a:r>
          </a:p>
        </p:txBody>
      </p:sp>
      <p:sp>
        <p:nvSpPr>
          <p:cNvPr name="TextBox 59" id="59"/>
          <p:cNvSpPr txBox="true"/>
          <p:nvPr/>
        </p:nvSpPr>
        <p:spPr>
          <a:xfrm rot="0">
            <a:off x="13715067" y="8555546"/>
            <a:ext cx="2030016"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Glacial Indifference"/>
              </a:rPr>
              <a:t>Hipertensão</a:t>
            </a:r>
          </a:p>
        </p:txBody>
      </p:sp>
      <p:sp>
        <p:nvSpPr>
          <p:cNvPr name="TextBox 60" id="60"/>
          <p:cNvSpPr txBox="true"/>
          <p:nvPr/>
        </p:nvSpPr>
        <p:spPr>
          <a:xfrm rot="0">
            <a:off x="5382470" y="950099"/>
            <a:ext cx="741178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Stars &amp; Love"/>
              </a:rPr>
              <a:t>Mapa Mental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158179" y="1932887"/>
            <a:ext cx="13971642" cy="1362725"/>
          </a:xfrm>
          <a:prstGeom prst="rect">
            <a:avLst/>
          </a:prstGeom>
        </p:spPr>
        <p:txBody>
          <a:bodyPr anchor="t" rtlCol="false" tIns="0" lIns="0" bIns="0" rIns="0">
            <a:spAutoFit/>
          </a:bodyPr>
          <a:lstStyle/>
          <a:p>
            <a:pPr algn="ctr">
              <a:lnSpc>
                <a:spcPts val="10051"/>
              </a:lnSpc>
            </a:pPr>
            <a:r>
              <a:rPr lang="en-US" sz="10692">
                <a:solidFill>
                  <a:srgbClr val="000000"/>
                </a:solidFill>
                <a:latin typeface="Stars &amp; Love"/>
              </a:rPr>
              <a:t>Público Alvo</a:t>
            </a:r>
          </a:p>
        </p:txBody>
      </p:sp>
      <p:sp>
        <p:nvSpPr>
          <p:cNvPr name="Freeform 4" id="4"/>
          <p:cNvSpPr/>
          <p:nvPr/>
        </p:nvSpPr>
        <p:spPr>
          <a:xfrm flipH="false" flipV="false" rot="0">
            <a:off x="482281" y="288674"/>
            <a:ext cx="2549948" cy="2549948"/>
          </a:xfrm>
          <a:custGeom>
            <a:avLst/>
            <a:gdLst/>
            <a:ahLst/>
            <a:cxnLst/>
            <a:rect r="r" b="b" t="t" l="l"/>
            <a:pathLst>
              <a:path h="2549948" w="2549948">
                <a:moveTo>
                  <a:pt x="0" y="0"/>
                </a:moveTo>
                <a:lnTo>
                  <a:pt x="2549948" y="0"/>
                </a:lnTo>
                <a:lnTo>
                  <a:pt x="2549948" y="2549948"/>
                </a:lnTo>
                <a:lnTo>
                  <a:pt x="0" y="2549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466499" y="8607993"/>
            <a:ext cx="2549948" cy="2549948"/>
          </a:xfrm>
          <a:custGeom>
            <a:avLst/>
            <a:gdLst/>
            <a:ahLst/>
            <a:cxnLst/>
            <a:rect r="r" b="b" t="t" l="l"/>
            <a:pathLst>
              <a:path h="2549948" w="2549948">
                <a:moveTo>
                  <a:pt x="0" y="0"/>
                </a:moveTo>
                <a:lnTo>
                  <a:pt x="2549948" y="0"/>
                </a:lnTo>
                <a:lnTo>
                  <a:pt x="2549948" y="2549948"/>
                </a:lnTo>
                <a:lnTo>
                  <a:pt x="0" y="2549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446536" y="6916970"/>
            <a:ext cx="5478765" cy="5478765"/>
          </a:xfrm>
          <a:custGeom>
            <a:avLst/>
            <a:gdLst/>
            <a:ahLst/>
            <a:cxnLst/>
            <a:rect r="r" b="b" t="t" l="l"/>
            <a:pathLst>
              <a:path h="5478765" w="5478765">
                <a:moveTo>
                  <a:pt x="0" y="0"/>
                </a:moveTo>
                <a:lnTo>
                  <a:pt x="5478765" y="0"/>
                </a:lnTo>
                <a:lnTo>
                  <a:pt x="5478765" y="5478766"/>
                </a:lnTo>
                <a:lnTo>
                  <a:pt x="0" y="5478766"/>
                </a:lnTo>
                <a:lnTo>
                  <a:pt x="0" y="0"/>
                </a:lnTo>
                <a:close/>
              </a:path>
            </a:pathLst>
          </a:custGeom>
          <a:blipFill>
            <a:blip r:embed="rId5">
              <a:alphaModFix amt="39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621813" y="5445212"/>
            <a:ext cx="1274974" cy="1274974"/>
          </a:xfrm>
          <a:custGeom>
            <a:avLst/>
            <a:gdLst/>
            <a:ahLst/>
            <a:cxnLst/>
            <a:rect r="r" b="b" t="t" l="l"/>
            <a:pathLst>
              <a:path h="1274974" w="1274974">
                <a:moveTo>
                  <a:pt x="0" y="0"/>
                </a:moveTo>
                <a:lnTo>
                  <a:pt x="1274974" y="0"/>
                </a:lnTo>
                <a:lnTo>
                  <a:pt x="1274974" y="1274973"/>
                </a:lnTo>
                <a:lnTo>
                  <a:pt x="0" y="12749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391213" y="3052438"/>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212688" y="391213"/>
            <a:ext cx="1274974" cy="1274974"/>
          </a:xfrm>
          <a:custGeom>
            <a:avLst/>
            <a:gdLst/>
            <a:ahLst/>
            <a:cxnLst/>
            <a:rect r="r" b="b" t="t" l="l"/>
            <a:pathLst>
              <a:path h="1274974" w="1274974">
                <a:moveTo>
                  <a:pt x="0" y="0"/>
                </a:moveTo>
                <a:lnTo>
                  <a:pt x="1274974" y="0"/>
                </a:lnTo>
                <a:lnTo>
                  <a:pt x="1274974" y="1274974"/>
                </a:lnTo>
                <a:lnTo>
                  <a:pt x="0" y="12749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888109" y="-1489756"/>
            <a:ext cx="5478765" cy="5478765"/>
          </a:xfrm>
          <a:custGeom>
            <a:avLst/>
            <a:gdLst/>
            <a:ahLst/>
            <a:cxnLst/>
            <a:rect r="r" b="b" t="t" l="l"/>
            <a:pathLst>
              <a:path h="5478765" w="5478765">
                <a:moveTo>
                  <a:pt x="0" y="0"/>
                </a:moveTo>
                <a:lnTo>
                  <a:pt x="5478766" y="0"/>
                </a:lnTo>
                <a:lnTo>
                  <a:pt x="5478766" y="5478766"/>
                </a:lnTo>
                <a:lnTo>
                  <a:pt x="0" y="5478766"/>
                </a:lnTo>
                <a:lnTo>
                  <a:pt x="0" y="0"/>
                </a:lnTo>
                <a:close/>
              </a:path>
            </a:pathLst>
          </a:custGeom>
          <a:blipFill>
            <a:blip r:embed="rId5">
              <a:alphaModFix amt="39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4021009" y="6173693"/>
            <a:ext cx="2819309" cy="2696284"/>
          </a:xfrm>
          <a:custGeom>
            <a:avLst/>
            <a:gdLst/>
            <a:ahLst/>
            <a:cxnLst/>
            <a:rect r="r" b="b" t="t" l="l"/>
            <a:pathLst>
              <a:path h="2696284" w="2819309">
                <a:moveTo>
                  <a:pt x="0" y="0"/>
                </a:moveTo>
                <a:lnTo>
                  <a:pt x="2819309" y="0"/>
                </a:lnTo>
                <a:lnTo>
                  <a:pt x="2819309" y="2696285"/>
                </a:lnTo>
                <a:lnTo>
                  <a:pt x="0" y="26962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176354" y="5816283"/>
            <a:ext cx="1711755" cy="3411106"/>
          </a:xfrm>
          <a:custGeom>
            <a:avLst/>
            <a:gdLst/>
            <a:ahLst/>
            <a:cxnLst/>
            <a:rect r="r" b="b" t="t" l="l"/>
            <a:pathLst>
              <a:path h="3411106" w="1711755">
                <a:moveTo>
                  <a:pt x="0" y="0"/>
                </a:moveTo>
                <a:lnTo>
                  <a:pt x="1711755" y="0"/>
                </a:lnTo>
                <a:lnTo>
                  <a:pt x="1711755" y="3411106"/>
                </a:lnTo>
                <a:lnTo>
                  <a:pt x="0" y="34111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3212678" y="4442142"/>
            <a:ext cx="4435971" cy="1364615"/>
          </a:xfrm>
          <a:prstGeom prst="rect">
            <a:avLst/>
          </a:prstGeom>
        </p:spPr>
        <p:txBody>
          <a:bodyPr anchor="t" rtlCol="false" tIns="0" lIns="0" bIns="0" rIns="0">
            <a:spAutoFit/>
          </a:bodyPr>
          <a:lstStyle/>
          <a:p>
            <a:pPr algn="ctr" marL="604518" indent="-302259" lvl="1">
              <a:lnSpc>
                <a:spcPts val="3639"/>
              </a:lnSpc>
              <a:buFont typeface="Arial"/>
              <a:buChar char="•"/>
            </a:pPr>
            <a:r>
              <a:rPr lang="en-US" sz="2799" spc="139">
                <a:solidFill>
                  <a:srgbClr val="000000"/>
                </a:solidFill>
                <a:latin typeface="Bree Serif"/>
              </a:rPr>
              <a:t>pessoas adultas entre</a:t>
            </a:r>
          </a:p>
          <a:p>
            <a:pPr algn="ctr">
              <a:lnSpc>
                <a:spcPts val="3639"/>
              </a:lnSpc>
            </a:pPr>
            <a:r>
              <a:rPr lang="en-US" sz="2799" spc="139">
                <a:solidFill>
                  <a:srgbClr val="000000"/>
                </a:solidFill>
                <a:latin typeface="Bree Serif"/>
              </a:rPr>
              <a:t> 20 e 49 anos.</a:t>
            </a:r>
          </a:p>
          <a:p>
            <a:pPr algn="ctr">
              <a:lnSpc>
                <a:spcPts val="3639"/>
              </a:lnSpc>
              <a:spcBef>
                <a:spcPct val="0"/>
              </a:spcBef>
            </a:pPr>
          </a:p>
        </p:txBody>
      </p:sp>
      <p:sp>
        <p:nvSpPr>
          <p:cNvPr name="TextBox 14" id="14"/>
          <p:cNvSpPr txBox="true"/>
          <p:nvPr/>
        </p:nvSpPr>
        <p:spPr>
          <a:xfrm rot="0">
            <a:off x="11821063" y="4413907"/>
            <a:ext cx="4308723" cy="1821815"/>
          </a:xfrm>
          <a:prstGeom prst="rect">
            <a:avLst/>
          </a:prstGeom>
        </p:spPr>
        <p:txBody>
          <a:bodyPr anchor="t" rtlCol="false" tIns="0" lIns="0" bIns="0" rIns="0">
            <a:spAutoFit/>
          </a:bodyPr>
          <a:lstStyle/>
          <a:p>
            <a:pPr algn="ctr" marL="604518" indent="-302259" lvl="1">
              <a:lnSpc>
                <a:spcPts val="3639"/>
              </a:lnSpc>
              <a:buFont typeface="Arial"/>
              <a:buChar char="•"/>
            </a:pPr>
            <a:r>
              <a:rPr lang="en-US" sz="2799" spc="139">
                <a:solidFill>
                  <a:srgbClr val="000000"/>
                </a:solidFill>
                <a:latin typeface="Bree Serif"/>
              </a:rPr>
              <a:t>pessoas idosas entre</a:t>
            </a:r>
            <a:r>
              <a:rPr lang="en-US" sz="2799" spc="139">
                <a:solidFill>
                  <a:srgbClr val="000000"/>
                </a:solidFill>
                <a:latin typeface="Bree Serif"/>
              </a:rPr>
              <a:t> </a:t>
            </a:r>
          </a:p>
          <a:p>
            <a:pPr algn="ctr">
              <a:lnSpc>
                <a:spcPts val="3639"/>
              </a:lnSpc>
            </a:pPr>
            <a:r>
              <a:rPr lang="en-US" sz="2799" spc="139">
                <a:solidFill>
                  <a:srgbClr val="000000"/>
                </a:solidFill>
                <a:latin typeface="Bree Serif"/>
              </a:rPr>
              <a:t> 50 e 74 anos.</a:t>
            </a:r>
          </a:p>
          <a:p>
            <a:pPr algn="ctr">
              <a:lnSpc>
                <a:spcPts val="3639"/>
              </a:lnSpc>
            </a:pPr>
          </a:p>
          <a:p>
            <a:pPr algn="ctr">
              <a:lnSpc>
                <a:spcPts val="363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999803" y="4431391"/>
            <a:ext cx="16259497" cy="1704975"/>
          </a:xfrm>
          <a:prstGeom prst="rect">
            <a:avLst/>
          </a:prstGeom>
        </p:spPr>
        <p:txBody>
          <a:bodyPr anchor="t" rtlCol="false" tIns="0" lIns="0" bIns="0" rIns="0">
            <a:spAutoFit/>
          </a:bodyPr>
          <a:lstStyle/>
          <a:p>
            <a:pPr algn="ctr">
              <a:lnSpc>
                <a:spcPts val="13478"/>
              </a:lnSpc>
            </a:pPr>
            <a:r>
              <a:rPr lang="en-US" sz="11232">
                <a:solidFill>
                  <a:srgbClr val="000000"/>
                </a:solidFill>
                <a:latin typeface="Stars &amp; Love"/>
              </a:rPr>
              <a:t>Serviços</a:t>
            </a:r>
          </a:p>
        </p:txBody>
      </p:sp>
      <p:sp>
        <p:nvSpPr>
          <p:cNvPr name="Freeform 4" id="4"/>
          <p:cNvSpPr/>
          <p:nvPr/>
        </p:nvSpPr>
        <p:spPr>
          <a:xfrm flipH="false" flipV="false" rot="1402200">
            <a:off x="-2200049" y="7310135"/>
            <a:ext cx="9810867" cy="6295325"/>
          </a:xfrm>
          <a:custGeom>
            <a:avLst/>
            <a:gdLst/>
            <a:ahLst/>
            <a:cxnLst/>
            <a:rect r="r" b="b" t="t" l="l"/>
            <a:pathLst>
              <a:path h="6295325" w="9810867">
                <a:moveTo>
                  <a:pt x="0" y="0"/>
                </a:moveTo>
                <a:lnTo>
                  <a:pt x="9810867" y="0"/>
                </a:lnTo>
                <a:lnTo>
                  <a:pt x="9810867" y="6295325"/>
                </a:lnTo>
                <a:lnTo>
                  <a:pt x="0" y="6295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348048">
            <a:off x="11077217" y="-1296678"/>
            <a:ext cx="9810867" cy="6295325"/>
          </a:xfrm>
          <a:custGeom>
            <a:avLst/>
            <a:gdLst/>
            <a:ahLst/>
            <a:cxnLst/>
            <a:rect r="r" b="b" t="t" l="l"/>
            <a:pathLst>
              <a:path h="6295325" w="9810867">
                <a:moveTo>
                  <a:pt x="0" y="0"/>
                </a:moveTo>
                <a:lnTo>
                  <a:pt x="9810867" y="0"/>
                </a:lnTo>
                <a:lnTo>
                  <a:pt x="9810867" y="6295325"/>
                </a:lnTo>
                <a:lnTo>
                  <a:pt x="0" y="62953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4973103">
            <a:off x="-1852335" y="7185175"/>
            <a:ext cx="8239814" cy="8534647"/>
          </a:xfrm>
          <a:custGeom>
            <a:avLst/>
            <a:gdLst/>
            <a:ahLst/>
            <a:cxnLst/>
            <a:rect r="r" b="b" t="t" l="l"/>
            <a:pathLst>
              <a:path h="8534647" w="8239814">
                <a:moveTo>
                  <a:pt x="0" y="0"/>
                </a:moveTo>
                <a:lnTo>
                  <a:pt x="8239813" y="0"/>
                </a:lnTo>
                <a:lnTo>
                  <a:pt x="8239813" y="8534647"/>
                </a:lnTo>
                <a:lnTo>
                  <a:pt x="0" y="8534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181666">
            <a:off x="14336472" y="-4099643"/>
            <a:ext cx="8239814" cy="8534647"/>
          </a:xfrm>
          <a:custGeom>
            <a:avLst/>
            <a:gdLst/>
            <a:ahLst/>
            <a:cxnLst/>
            <a:rect r="r" b="b" t="t" l="l"/>
            <a:pathLst>
              <a:path h="8534647" w="8239814">
                <a:moveTo>
                  <a:pt x="0" y="0"/>
                </a:moveTo>
                <a:lnTo>
                  <a:pt x="8239814" y="0"/>
                </a:lnTo>
                <a:lnTo>
                  <a:pt x="8239814" y="8534647"/>
                </a:lnTo>
                <a:lnTo>
                  <a:pt x="0" y="85346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07781" y="308059"/>
            <a:ext cx="2059791" cy="2059791"/>
          </a:xfrm>
          <a:custGeom>
            <a:avLst/>
            <a:gdLst/>
            <a:ahLst/>
            <a:cxnLst/>
            <a:rect r="r" b="b" t="t" l="l"/>
            <a:pathLst>
              <a:path h="2059791" w="2059791">
                <a:moveTo>
                  <a:pt x="0" y="0"/>
                </a:moveTo>
                <a:lnTo>
                  <a:pt x="2059790" y="0"/>
                </a:lnTo>
                <a:lnTo>
                  <a:pt x="2059790" y="2059790"/>
                </a:lnTo>
                <a:lnTo>
                  <a:pt x="0" y="20597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982650" y="7958744"/>
            <a:ext cx="2059791" cy="2059791"/>
          </a:xfrm>
          <a:custGeom>
            <a:avLst/>
            <a:gdLst/>
            <a:ahLst/>
            <a:cxnLst/>
            <a:rect r="r" b="b" t="t" l="l"/>
            <a:pathLst>
              <a:path h="2059791" w="2059791">
                <a:moveTo>
                  <a:pt x="0" y="0"/>
                </a:moveTo>
                <a:lnTo>
                  <a:pt x="2059791" y="0"/>
                </a:lnTo>
                <a:lnTo>
                  <a:pt x="2059791" y="2059791"/>
                </a:lnTo>
                <a:lnTo>
                  <a:pt x="0" y="20597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8036742">
            <a:off x="-1956945" y="-692482"/>
            <a:ext cx="4564473" cy="2928879"/>
          </a:xfrm>
          <a:custGeom>
            <a:avLst/>
            <a:gdLst/>
            <a:ahLst/>
            <a:cxnLst/>
            <a:rect r="r" b="b" t="t" l="l"/>
            <a:pathLst>
              <a:path h="2928879" w="4564473">
                <a:moveTo>
                  <a:pt x="0" y="0"/>
                </a:moveTo>
                <a:lnTo>
                  <a:pt x="4564472" y="0"/>
                </a:lnTo>
                <a:lnTo>
                  <a:pt x="4564472" y="2928879"/>
                </a:lnTo>
                <a:lnTo>
                  <a:pt x="0" y="2928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638734">
            <a:off x="14866626" y="8297509"/>
            <a:ext cx="6048128" cy="3880893"/>
          </a:xfrm>
          <a:custGeom>
            <a:avLst/>
            <a:gdLst/>
            <a:ahLst/>
            <a:cxnLst/>
            <a:rect r="r" b="b" t="t" l="l"/>
            <a:pathLst>
              <a:path h="3880893" w="6048128">
                <a:moveTo>
                  <a:pt x="0" y="0"/>
                </a:moveTo>
                <a:lnTo>
                  <a:pt x="6048128" y="0"/>
                </a:lnTo>
                <a:lnTo>
                  <a:pt x="6048128" y="3880894"/>
                </a:lnTo>
                <a:lnTo>
                  <a:pt x="0" y="3880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2860890" y="3250068"/>
            <a:ext cx="3257501" cy="880623"/>
            <a:chOff x="0" y="0"/>
            <a:chExt cx="9555633" cy="2583240"/>
          </a:xfrm>
        </p:grpSpPr>
        <p:sp>
          <p:nvSpPr>
            <p:cNvPr name="Freeform 6" id="6"/>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47FFDE"/>
            </a:solidFill>
          </p:spPr>
        </p:sp>
      </p:grpSp>
      <p:grpSp>
        <p:nvGrpSpPr>
          <p:cNvPr name="Group 7" id="7"/>
          <p:cNvGrpSpPr/>
          <p:nvPr/>
        </p:nvGrpSpPr>
        <p:grpSpPr>
          <a:xfrm rot="0">
            <a:off x="12860890" y="4938621"/>
            <a:ext cx="3257501" cy="880623"/>
            <a:chOff x="0" y="0"/>
            <a:chExt cx="9555633" cy="2583240"/>
          </a:xfrm>
        </p:grpSpPr>
        <p:sp>
          <p:nvSpPr>
            <p:cNvPr name="Freeform 8" id="8"/>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1EE6C2"/>
            </a:solidFill>
          </p:spPr>
        </p:sp>
      </p:grpSp>
      <p:grpSp>
        <p:nvGrpSpPr>
          <p:cNvPr name="Group 9" id="9"/>
          <p:cNvGrpSpPr/>
          <p:nvPr/>
        </p:nvGrpSpPr>
        <p:grpSpPr>
          <a:xfrm rot="0">
            <a:off x="12860890" y="6646224"/>
            <a:ext cx="3257501" cy="880623"/>
            <a:chOff x="0" y="0"/>
            <a:chExt cx="9555633" cy="2583240"/>
          </a:xfrm>
        </p:grpSpPr>
        <p:sp>
          <p:nvSpPr>
            <p:cNvPr name="Freeform 10" id="10"/>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5CE1E6"/>
            </a:solidFill>
          </p:spPr>
        </p:sp>
      </p:grpSp>
      <p:grpSp>
        <p:nvGrpSpPr>
          <p:cNvPr name="Group 11" id="11"/>
          <p:cNvGrpSpPr/>
          <p:nvPr/>
        </p:nvGrpSpPr>
        <p:grpSpPr>
          <a:xfrm rot="0">
            <a:off x="12860890" y="8334776"/>
            <a:ext cx="3257501" cy="880623"/>
            <a:chOff x="0" y="0"/>
            <a:chExt cx="9555633" cy="2583240"/>
          </a:xfrm>
        </p:grpSpPr>
        <p:sp>
          <p:nvSpPr>
            <p:cNvPr name="Freeform 12" id="12"/>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42D6CF"/>
            </a:solidFill>
          </p:spPr>
        </p:sp>
      </p:grpSp>
      <p:sp>
        <p:nvSpPr>
          <p:cNvPr name="TextBox 13" id="13"/>
          <p:cNvSpPr txBox="true"/>
          <p:nvPr/>
        </p:nvSpPr>
        <p:spPr>
          <a:xfrm rot="0">
            <a:off x="12527136" y="3341318"/>
            <a:ext cx="3236177" cy="650499"/>
          </a:xfrm>
          <a:prstGeom prst="rect">
            <a:avLst/>
          </a:prstGeom>
        </p:spPr>
        <p:txBody>
          <a:bodyPr anchor="t" rtlCol="false" tIns="0" lIns="0" bIns="0" rIns="0">
            <a:spAutoFit/>
          </a:bodyPr>
          <a:lstStyle/>
          <a:p>
            <a:pPr algn="r">
              <a:lnSpc>
                <a:spcPts val="2697"/>
              </a:lnSpc>
            </a:pPr>
            <a:r>
              <a:rPr lang="en-US" sz="1798" spc="89">
                <a:solidFill>
                  <a:srgbClr val="000000"/>
                </a:solidFill>
                <a:latin typeface="Glacial Indifference"/>
              </a:rPr>
              <a:t>Contato dos hospitais</a:t>
            </a:r>
          </a:p>
          <a:p>
            <a:pPr algn="r">
              <a:lnSpc>
                <a:spcPts val="2697"/>
              </a:lnSpc>
            </a:pPr>
            <a:r>
              <a:rPr lang="en-US" sz="1798" spc="89">
                <a:solidFill>
                  <a:srgbClr val="000000"/>
                </a:solidFill>
                <a:latin typeface="Glacial Indifference"/>
              </a:rPr>
              <a:t> para emergências </a:t>
            </a:r>
          </a:p>
        </p:txBody>
      </p:sp>
      <p:sp>
        <p:nvSpPr>
          <p:cNvPr name="TextBox 14" id="14"/>
          <p:cNvSpPr txBox="true"/>
          <p:nvPr/>
        </p:nvSpPr>
        <p:spPr>
          <a:xfrm rot="0">
            <a:off x="12720188" y="5219402"/>
            <a:ext cx="3257501" cy="314038"/>
          </a:xfrm>
          <a:prstGeom prst="rect">
            <a:avLst/>
          </a:prstGeom>
        </p:spPr>
        <p:txBody>
          <a:bodyPr anchor="t" rtlCol="false" tIns="0" lIns="0" bIns="0" rIns="0">
            <a:spAutoFit/>
          </a:bodyPr>
          <a:lstStyle/>
          <a:p>
            <a:pPr algn="r">
              <a:lnSpc>
                <a:spcPts val="2689"/>
              </a:lnSpc>
            </a:pPr>
            <a:r>
              <a:rPr lang="en-US" sz="1792" spc="89">
                <a:solidFill>
                  <a:srgbClr val="000000"/>
                </a:solidFill>
                <a:latin typeface="Glacial Indifference"/>
              </a:rPr>
              <a:t>Contatos de Academias</a:t>
            </a:r>
          </a:p>
        </p:txBody>
      </p:sp>
      <p:sp>
        <p:nvSpPr>
          <p:cNvPr name="TextBox 15" id="15"/>
          <p:cNvSpPr txBox="true"/>
          <p:nvPr/>
        </p:nvSpPr>
        <p:spPr>
          <a:xfrm rot="0">
            <a:off x="13051411" y="6824597"/>
            <a:ext cx="2711903" cy="447675"/>
          </a:xfrm>
          <a:prstGeom prst="rect">
            <a:avLst/>
          </a:prstGeom>
        </p:spPr>
        <p:txBody>
          <a:bodyPr anchor="t" rtlCol="false" tIns="0" lIns="0" bIns="0" rIns="0">
            <a:spAutoFit/>
          </a:bodyPr>
          <a:lstStyle/>
          <a:p>
            <a:pPr algn="r">
              <a:lnSpc>
                <a:spcPts val="3749"/>
              </a:lnSpc>
            </a:pPr>
            <a:r>
              <a:rPr lang="en-US" sz="2499" spc="124">
                <a:solidFill>
                  <a:srgbClr val="000000"/>
                </a:solidFill>
                <a:latin typeface="Glacial Indifference"/>
              </a:rPr>
              <a:t>Consulta Online</a:t>
            </a:r>
          </a:p>
        </p:txBody>
      </p:sp>
      <p:sp>
        <p:nvSpPr>
          <p:cNvPr name="AutoShape 16" id="16"/>
          <p:cNvSpPr/>
          <p:nvPr/>
        </p:nvSpPr>
        <p:spPr>
          <a:xfrm rot="0">
            <a:off x="6416928" y="6196272"/>
            <a:ext cx="5342873" cy="36462"/>
          </a:xfrm>
          <a:prstGeom prst="rect">
            <a:avLst/>
          </a:prstGeom>
          <a:solidFill>
            <a:srgbClr val="191919">
              <a:alpha val="19608"/>
            </a:srgbClr>
          </a:solidFill>
        </p:spPr>
      </p:sp>
      <p:sp>
        <p:nvSpPr>
          <p:cNvPr name="AutoShape 17" id="17"/>
          <p:cNvSpPr/>
          <p:nvPr/>
        </p:nvSpPr>
        <p:spPr>
          <a:xfrm rot="-5400000">
            <a:off x="9216628" y="6214503"/>
            <a:ext cx="5122808" cy="36462"/>
          </a:xfrm>
          <a:prstGeom prst="rect">
            <a:avLst/>
          </a:prstGeom>
          <a:solidFill>
            <a:srgbClr val="191919">
              <a:alpha val="19608"/>
            </a:srgbClr>
          </a:solidFill>
        </p:spPr>
      </p:sp>
      <p:sp>
        <p:nvSpPr>
          <p:cNvPr name="AutoShape 18" id="18"/>
          <p:cNvSpPr/>
          <p:nvPr/>
        </p:nvSpPr>
        <p:spPr>
          <a:xfrm rot="-5400000">
            <a:off x="3873755" y="6214503"/>
            <a:ext cx="5122808" cy="36462"/>
          </a:xfrm>
          <a:prstGeom prst="rect">
            <a:avLst/>
          </a:prstGeom>
          <a:solidFill>
            <a:srgbClr val="191919">
              <a:alpha val="19608"/>
            </a:srgbClr>
          </a:solidFill>
        </p:spPr>
      </p:sp>
      <p:grpSp>
        <p:nvGrpSpPr>
          <p:cNvPr name="Group 19" id="19"/>
          <p:cNvGrpSpPr/>
          <p:nvPr/>
        </p:nvGrpSpPr>
        <p:grpSpPr>
          <a:xfrm rot="0">
            <a:off x="11759801" y="3583058"/>
            <a:ext cx="1498209" cy="214643"/>
            <a:chOff x="0" y="0"/>
            <a:chExt cx="3545840" cy="508000"/>
          </a:xfrm>
        </p:grpSpPr>
        <p:sp>
          <p:nvSpPr>
            <p:cNvPr name="Freeform 20" id="20"/>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21" id="21"/>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22" id="22"/>
          <p:cNvGrpSpPr/>
          <p:nvPr/>
        </p:nvGrpSpPr>
        <p:grpSpPr>
          <a:xfrm rot="0">
            <a:off x="11778032" y="5271611"/>
            <a:ext cx="1498209" cy="214643"/>
            <a:chOff x="0" y="0"/>
            <a:chExt cx="3545840" cy="508000"/>
          </a:xfrm>
        </p:grpSpPr>
        <p:sp>
          <p:nvSpPr>
            <p:cNvPr name="Freeform 23" id="23"/>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24" id="24"/>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25" id="25"/>
          <p:cNvGrpSpPr/>
          <p:nvPr/>
        </p:nvGrpSpPr>
        <p:grpSpPr>
          <a:xfrm rot="0">
            <a:off x="11759801" y="6979213"/>
            <a:ext cx="1498209" cy="214643"/>
            <a:chOff x="0" y="0"/>
            <a:chExt cx="3545840" cy="508000"/>
          </a:xfrm>
        </p:grpSpPr>
        <p:sp>
          <p:nvSpPr>
            <p:cNvPr name="Freeform 26" id="26"/>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27" id="27"/>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28" id="28"/>
          <p:cNvGrpSpPr/>
          <p:nvPr/>
        </p:nvGrpSpPr>
        <p:grpSpPr>
          <a:xfrm rot="0">
            <a:off x="11759801" y="8667766"/>
            <a:ext cx="1498209" cy="214643"/>
            <a:chOff x="0" y="0"/>
            <a:chExt cx="3545840" cy="508000"/>
          </a:xfrm>
        </p:grpSpPr>
        <p:sp>
          <p:nvSpPr>
            <p:cNvPr name="Freeform 29" id="29"/>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30" id="30"/>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31" id="31"/>
          <p:cNvGrpSpPr/>
          <p:nvPr/>
        </p:nvGrpSpPr>
        <p:grpSpPr>
          <a:xfrm rot="0">
            <a:off x="2169609" y="3231018"/>
            <a:ext cx="3257501" cy="880623"/>
            <a:chOff x="0" y="0"/>
            <a:chExt cx="9555633" cy="2583240"/>
          </a:xfrm>
        </p:grpSpPr>
        <p:sp>
          <p:nvSpPr>
            <p:cNvPr name="Freeform 32" id="32"/>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47FFDE"/>
            </a:solidFill>
          </p:spPr>
        </p:sp>
      </p:grpSp>
      <p:grpSp>
        <p:nvGrpSpPr>
          <p:cNvPr name="Group 33" id="33"/>
          <p:cNvGrpSpPr/>
          <p:nvPr/>
        </p:nvGrpSpPr>
        <p:grpSpPr>
          <a:xfrm rot="0">
            <a:off x="2169609" y="4938621"/>
            <a:ext cx="3257501" cy="880623"/>
            <a:chOff x="0" y="0"/>
            <a:chExt cx="9555633" cy="2583240"/>
          </a:xfrm>
        </p:grpSpPr>
        <p:sp>
          <p:nvSpPr>
            <p:cNvPr name="Freeform 34" id="34"/>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1EE6C2"/>
            </a:solidFill>
          </p:spPr>
        </p:sp>
      </p:grpSp>
      <p:grpSp>
        <p:nvGrpSpPr>
          <p:cNvPr name="Group 35" id="35"/>
          <p:cNvGrpSpPr/>
          <p:nvPr/>
        </p:nvGrpSpPr>
        <p:grpSpPr>
          <a:xfrm rot="0">
            <a:off x="2169609" y="6646224"/>
            <a:ext cx="3257501" cy="880623"/>
            <a:chOff x="0" y="0"/>
            <a:chExt cx="9555633" cy="2583240"/>
          </a:xfrm>
        </p:grpSpPr>
        <p:sp>
          <p:nvSpPr>
            <p:cNvPr name="Freeform 36" id="36"/>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5CE1E6"/>
            </a:solidFill>
          </p:spPr>
        </p:sp>
      </p:grpSp>
      <p:grpSp>
        <p:nvGrpSpPr>
          <p:cNvPr name="Group 37" id="37"/>
          <p:cNvGrpSpPr/>
          <p:nvPr/>
        </p:nvGrpSpPr>
        <p:grpSpPr>
          <a:xfrm rot="0">
            <a:off x="2169609" y="8315726"/>
            <a:ext cx="3257501" cy="880623"/>
            <a:chOff x="0" y="0"/>
            <a:chExt cx="9555633" cy="2583240"/>
          </a:xfrm>
        </p:grpSpPr>
        <p:sp>
          <p:nvSpPr>
            <p:cNvPr name="Freeform 38" id="38"/>
            <p:cNvSpPr/>
            <p:nvPr/>
          </p:nvSpPr>
          <p:spPr>
            <a:xfrm flipH="false" flipV="false" rot="0">
              <a:off x="0" y="0"/>
              <a:ext cx="9555634" cy="2583240"/>
            </a:xfrm>
            <a:custGeom>
              <a:avLst/>
              <a:gdLst/>
              <a:ahLst/>
              <a:cxnLst/>
              <a:rect r="r" b="b" t="t" l="l"/>
              <a:pathLst>
                <a:path h="2583240" w="9555634">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42D6CF"/>
            </a:solidFill>
          </p:spPr>
        </p:sp>
      </p:grpSp>
      <p:sp>
        <p:nvSpPr>
          <p:cNvPr name="TextBox 39" id="39"/>
          <p:cNvSpPr txBox="true"/>
          <p:nvPr/>
        </p:nvSpPr>
        <p:spPr>
          <a:xfrm rot="0">
            <a:off x="2473436" y="3173868"/>
            <a:ext cx="2649846" cy="905045"/>
          </a:xfrm>
          <a:prstGeom prst="rect">
            <a:avLst/>
          </a:prstGeom>
        </p:spPr>
        <p:txBody>
          <a:bodyPr anchor="t" rtlCol="false" tIns="0" lIns="0" bIns="0" rIns="0">
            <a:spAutoFit/>
          </a:bodyPr>
          <a:lstStyle/>
          <a:p>
            <a:pPr algn="l">
              <a:lnSpc>
                <a:spcPts val="3708"/>
              </a:lnSpc>
            </a:pPr>
            <a:r>
              <a:rPr lang="en-US" sz="2472" spc="123">
                <a:solidFill>
                  <a:srgbClr val="000000"/>
                </a:solidFill>
                <a:latin typeface="Glacial Indifference"/>
              </a:rPr>
              <a:t>Atendimento do Clínico geral </a:t>
            </a:r>
          </a:p>
        </p:txBody>
      </p:sp>
      <p:sp>
        <p:nvSpPr>
          <p:cNvPr name="TextBox 40" id="40"/>
          <p:cNvSpPr txBox="true"/>
          <p:nvPr/>
        </p:nvSpPr>
        <p:spPr>
          <a:xfrm rot="0">
            <a:off x="2492864" y="4883632"/>
            <a:ext cx="2187629" cy="914400"/>
          </a:xfrm>
          <a:prstGeom prst="rect">
            <a:avLst/>
          </a:prstGeom>
        </p:spPr>
        <p:txBody>
          <a:bodyPr anchor="t" rtlCol="false" tIns="0" lIns="0" bIns="0" rIns="0">
            <a:spAutoFit/>
          </a:bodyPr>
          <a:lstStyle/>
          <a:p>
            <a:pPr algn="l">
              <a:lnSpc>
                <a:spcPts val="3749"/>
              </a:lnSpc>
            </a:pPr>
            <a:r>
              <a:rPr lang="en-US" sz="2499" spc="124">
                <a:solidFill>
                  <a:srgbClr val="000000"/>
                </a:solidFill>
                <a:latin typeface="Glacial Indifference"/>
              </a:rPr>
              <a:t>Agendamento de Consultas</a:t>
            </a:r>
          </a:p>
        </p:txBody>
      </p:sp>
      <p:sp>
        <p:nvSpPr>
          <p:cNvPr name="TextBox 41" id="41"/>
          <p:cNvSpPr txBox="true"/>
          <p:nvPr/>
        </p:nvSpPr>
        <p:spPr>
          <a:xfrm rot="0">
            <a:off x="2492864" y="6591235"/>
            <a:ext cx="2390875" cy="914400"/>
          </a:xfrm>
          <a:prstGeom prst="rect">
            <a:avLst/>
          </a:prstGeom>
        </p:spPr>
        <p:txBody>
          <a:bodyPr anchor="t" rtlCol="false" tIns="0" lIns="0" bIns="0" rIns="0">
            <a:spAutoFit/>
          </a:bodyPr>
          <a:lstStyle/>
          <a:p>
            <a:pPr algn="l">
              <a:lnSpc>
                <a:spcPts val="3749"/>
              </a:lnSpc>
            </a:pPr>
            <a:r>
              <a:rPr lang="en-US" sz="2499" spc="124">
                <a:solidFill>
                  <a:srgbClr val="191919"/>
                </a:solidFill>
                <a:latin typeface="Glacial Indifference"/>
              </a:rPr>
              <a:t>Cronograma de Exercícios </a:t>
            </a:r>
          </a:p>
        </p:txBody>
      </p:sp>
      <p:grpSp>
        <p:nvGrpSpPr>
          <p:cNvPr name="Group 42" id="42"/>
          <p:cNvGrpSpPr/>
          <p:nvPr/>
        </p:nvGrpSpPr>
        <p:grpSpPr>
          <a:xfrm rot="-10800000">
            <a:off x="4955180" y="8670017"/>
            <a:ext cx="1498209" cy="214643"/>
            <a:chOff x="0" y="0"/>
            <a:chExt cx="3545840" cy="508000"/>
          </a:xfrm>
        </p:grpSpPr>
        <p:sp>
          <p:nvSpPr>
            <p:cNvPr name="Freeform 43" id="43"/>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44" id="44"/>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45" id="45"/>
          <p:cNvGrpSpPr/>
          <p:nvPr/>
        </p:nvGrpSpPr>
        <p:grpSpPr>
          <a:xfrm rot="-10800000">
            <a:off x="4936950" y="7000515"/>
            <a:ext cx="1498209" cy="214643"/>
            <a:chOff x="0" y="0"/>
            <a:chExt cx="3545840" cy="508000"/>
          </a:xfrm>
        </p:grpSpPr>
        <p:sp>
          <p:nvSpPr>
            <p:cNvPr name="Freeform 46" id="46"/>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47" id="47"/>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48" id="48"/>
          <p:cNvGrpSpPr/>
          <p:nvPr/>
        </p:nvGrpSpPr>
        <p:grpSpPr>
          <a:xfrm rot="-10800000">
            <a:off x="4955180" y="5292912"/>
            <a:ext cx="1498209" cy="214643"/>
            <a:chOff x="0" y="0"/>
            <a:chExt cx="3545840" cy="508000"/>
          </a:xfrm>
        </p:grpSpPr>
        <p:sp>
          <p:nvSpPr>
            <p:cNvPr name="Freeform 49" id="49"/>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50" id="50"/>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grpSp>
        <p:nvGrpSpPr>
          <p:cNvPr name="Group 51" id="51"/>
          <p:cNvGrpSpPr/>
          <p:nvPr/>
        </p:nvGrpSpPr>
        <p:grpSpPr>
          <a:xfrm rot="-10800000">
            <a:off x="4955180" y="3564008"/>
            <a:ext cx="1498209" cy="214643"/>
            <a:chOff x="0" y="0"/>
            <a:chExt cx="3545840" cy="508000"/>
          </a:xfrm>
        </p:grpSpPr>
        <p:sp>
          <p:nvSpPr>
            <p:cNvPr name="Freeform 52" id="52"/>
            <p:cNvSpPr/>
            <p:nvPr/>
          </p:nvSpPr>
          <p:spPr>
            <a:xfrm flipH="false" flipV="false" rot="0">
              <a:off x="3097530"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name="Freeform 53" id="53"/>
            <p:cNvSpPr/>
            <p:nvPr/>
          </p:nvSpPr>
          <p:spPr>
            <a:xfrm flipH="false" flipV="false" rot="0">
              <a:off x="0" y="11430"/>
              <a:ext cx="3545840" cy="485140"/>
            </a:xfrm>
            <a:custGeom>
              <a:avLst/>
              <a:gdLst/>
              <a:ahLst/>
              <a:cxnLst/>
              <a:rect r="r" b="b" t="t" l="l"/>
              <a:pathLst>
                <a:path h="485140" w="35458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816E77"/>
            </a:solidFill>
          </p:spPr>
        </p:sp>
      </p:grpSp>
      <p:sp>
        <p:nvSpPr>
          <p:cNvPr name="Freeform 54" id="54"/>
          <p:cNvSpPr/>
          <p:nvPr/>
        </p:nvSpPr>
        <p:spPr>
          <a:xfrm flipH="false" flipV="false" rot="0">
            <a:off x="7450238" y="4538972"/>
            <a:ext cx="3387524" cy="3387524"/>
          </a:xfrm>
          <a:custGeom>
            <a:avLst/>
            <a:gdLst/>
            <a:ahLst/>
            <a:cxnLst/>
            <a:rect r="r" b="b" t="t" l="l"/>
            <a:pathLst>
              <a:path h="3387524" w="3387524">
                <a:moveTo>
                  <a:pt x="0" y="0"/>
                </a:moveTo>
                <a:lnTo>
                  <a:pt x="3387524" y="0"/>
                </a:lnTo>
                <a:lnTo>
                  <a:pt x="3387524" y="3387524"/>
                </a:lnTo>
                <a:lnTo>
                  <a:pt x="0" y="33875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5" id="55"/>
          <p:cNvSpPr txBox="true"/>
          <p:nvPr/>
        </p:nvSpPr>
        <p:spPr>
          <a:xfrm rot="0">
            <a:off x="7315439" y="5934218"/>
            <a:ext cx="3657122" cy="511306"/>
          </a:xfrm>
          <a:prstGeom prst="rect">
            <a:avLst/>
          </a:prstGeom>
        </p:spPr>
        <p:txBody>
          <a:bodyPr anchor="t" rtlCol="false" tIns="0" lIns="0" bIns="0" rIns="0">
            <a:spAutoFit/>
          </a:bodyPr>
          <a:lstStyle/>
          <a:p>
            <a:pPr algn="ctr">
              <a:lnSpc>
                <a:spcPts val="4244"/>
              </a:lnSpc>
            </a:pPr>
            <a:r>
              <a:rPr lang="en-US" sz="2829" spc="141">
                <a:solidFill>
                  <a:srgbClr val="FBFEFB"/>
                </a:solidFill>
                <a:latin typeface="Montserrat Classic"/>
              </a:rPr>
              <a:t>HEALTH &amp; LIFE</a:t>
            </a:r>
          </a:p>
        </p:txBody>
      </p:sp>
      <p:sp>
        <p:nvSpPr>
          <p:cNvPr name="TextBox 56" id="56"/>
          <p:cNvSpPr txBox="true"/>
          <p:nvPr/>
        </p:nvSpPr>
        <p:spPr>
          <a:xfrm rot="0">
            <a:off x="2492864" y="8287151"/>
            <a:ext cx="2370622" cy="852805"/>
          </a:xfrm>
          <a:prstGeom prst="rect">
            <a:avLst/>
          </a:prstGeom>
        </p:spPr>
        <p:txBody>
          <a:bodyPr anchor="t" rtlCol="false" tIns="0" lIns="0" bIns="0" rIns="0">
            <a:spAutoFit/>
          </a:bodyPr>
          <a:lstStyle/>
          <a:p>
            <a:pPr algn="l">
              <a:lnSpc>
                <a:spcPts val="3379"/>
              </a:lnSpc>
              <a:spcBef>
                <a:spcPct val="0"/>
              </a:spcBef>
            </a:pPr>
            <a:r>
              <a:rPr lang="en-US" sz="2599" spc="129">
                <a:solidFill>
                  <a:srgbClr val="000000"/>
                </a:solidFill>
                <a:latin typeface="Glacial Indifference"/>
              </a:rPr>
              <a:t>Agenda de Vacinas</a:t>
            </a:r>
          </a:p>
        </p:txBody>
      </p:sp>
      <p:sp>
        <p:nvSpPr>
          <p:cNvPr name="TextBox 57" id="57"/>
          <p:cNvSpPr txBox="true"/>
          <p:nvPr/>
        </p:nvSpPr>
        <p:spPr>
          <a:xfrm rot="0">
            <a:off x="13182091" y="8424032"/>
            <a:ext cx="2936300" cy="687565"/>
          </a:xfrm>
          <a:prstGeom prst="rect">
            <a:avLst/>
          </a:prstGeom>
        </p:spPr>
        <p:txBody>
          <a:bodyPr anchor="t" rtlCol="false" tIns="0" lIns="0" bIns="0" rIns="0">
            <a:spAutoFit/>
          </a:bodyPr>
          <a:lstStyle/>
          <a:p>
            <a:pPr algn="ctr">
              <a:lnSpc>
                <a:spcPts val="2768"/>
              </a:lnSpc>
              <a:spcBef>
                <a:spcPct val="0"/>
              </a:spcBef>
            </a:pPr>
            <a:r>
              <a:rPr lang="en-US" sz="2129" spc="106">
                <a:solidFill>
                  <a:srgbClr val="000000"/>
                </a:solidFill>
                <a:latin typeface="Glacial Indifference"/>
              </a:rPr>
              <a:t>Bate-Papo com Médicos e Personais</a:t>
            </a:r>
          </a:p>
        </p:txBody>
      </p:sp>
      <p:sp>
        <p:nvSpPr>
          <p:cNvPr name="TextBox 58" id="58"/>
          <p:cNvSpPr txBox="true"/>
          <p:nvPr/>
        </p:nvSpPr>
        <p:spPr>
          <a:xfrm rot="0">
            <a:off x="4656077" y="950099"/>
            <a:ext cx="886457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Stars &amp; Love"/>
              </a:rPr>
              <a:t>Serviços gratuitos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rot="0">
            <a:off x="821827" y="3376287"/>
            <a:ext cx="2670668" cy="1328852"/>
          </a:xfrm>
          <a:prstGeom prst="rect">
            <a:avLst/>
          </a:prstGeom>
          <a:solidFill>
            <a:srgbClr val="1EE6C2"/>
          </a:solidFill>
        </p:spPr>
      </p:sp>
      <p:sp>
        <p:nvSpPr>
          <p:cNvPr name="AutoShape 4" id="4"/>
          <p:cNvSpPr/>
          <p:nvPr/>
        </p:nvSpPr>
        <p:spPr>
          <a:xfrm rot="0">
            <a:off x="821827" y="5011224"/>
            <a:ext cx="2670668" cy="947852"/>
          </a:xfrm>
          <a:prstGeom prst="rect">
            <a:avLst/>
          </a:prstGeom>
          <a:solidFill>
            <a:srgbClr val="47FFDE">
              <a:alpha val="40000"/>
            </a:srgbClr>
          </a:solidFill>
        </p:spPr>
      </p:sp>
      <p:sp>
        <p:nvSpPr>
          <p:cNvPr name="AutoShape 5" id="5"/>
          <p:cNvSpPr/>
          <p:nvPr/>
        </p:nvSpPr>
        <p:spPr>
          <a:xfrm rot="0">
            <a:off x="7692828" y="5040968"/>
            <a:ext cx="2670668" cy="947852"/>
          </a:xfrm>
          <a:prstGeom prst="rect">
            <a:avLst/>
          </a:prstGeom>
          <a:solidFill>
            <a:srgbClr val="1EE6C2">
              <a:alpha val="40000"/>
            </a:srgbClr>
          </a:solidFill>
        </p:spPr>
      </p:sp>
      <p:sp>
        <p:nvSpPr>
          <p:cNvPr name="AutoShape 6" id="6"/>
          <p:cNvSpPr/>
          <p:nvPr/>
        </p:nvSpPr>
        <p:spPr>
          <a:xfrm rot="0">
            <a:off x="4235623" y="5011224"/>
            <a:ext cx="2670668" cy="947852"/>
          </a:xfrm>
          <a:prstGeom prst="rect">
            <a:avLst/>
          </a:prstGeom>
          <a:solidFill>
            <a:srgbClr val="1EE6C2">
              <a:alpha val="40000"/>
            </a:srgbClr>
          </a:solidFill>
        </p:spPr>
      </p:sp>
      <p:sp>
        <p:nvSpPr>
          <p:cNvPr name="AutoShape 7" id="7"/>
          <p:cNvSpPr/>
          <p:nvPr/>
        </p:nvSpPr>
        <p:spPr>
          <a:xfrm rot="0">
            <a:off x="11106446" y="5040968"/>
            <a:ext cx="2670668" cy="947852"/>
          </a:xfrm>
          <a:prstGeom prst="rect">
            <a:avLst/>
          </a:prstGeom>
          <a:solidFill>
            <a:srgbClr val="1EE6C2">
              <a:alpha val="40000"/>
            </a:srgbClr>
          </a:solidFill>
        </p:spPr>
      </p:sp>
      <p:sp>
        <p:nvSpPr>
          <p:cNvPr name="AutoShape 8" id="8"/>
          <p:cNvSpPr/>
          <p:nvPr/>
        </p:nvSpPr>
        <p:spPr>
          <a:xfrm rot="0">
            <a:off x="821827" y="6179319"/>
            <a:ext cx="2670668" cy="947852"/>
          </a:xfrm>
          <a:prstGeom prst="rect">
            <a:avLst/>
          </a:prstGeom>
          <a:solidFill>
            <a:srgbClr val="47FFDE">
              <a:alpha val="40000"/>
            </a:srgbClr>
          </a:solidFill>
        </p:spPr>
      </p:sp>
      <p:sp>
        <p:nvSpPr>
          <p:cNvPr name="AutoShape 9" id="9"/>
          <p:cNvSpPr/>
          <p:nvPr/>
        </p:nvSpPr>
        <p:spPr>
          <a:xfrm rot="0">
            <a:off x="7692828" y="6193023"/>
            <a:ext cx="2670668" cy="947852"/>
          </a:xfrm>
          <a:prstGeom prst="rect">
            <a:avLst/>
          </a:prstGeom>
          <a:solidFill>
            <a:srgbClr val="1EE6C2">
              <a:alpha val="40000"/>
            </a:srgbClr>
          </a:solidFill>
        </p:spPr>
      </p:sp>
      <p:sp>
        <p:nvSpPr>
          <p:cNvPr name="AutoShape 10" id="10"/>
          <p:cNvSpPr/>
          <p:nvPr/>
        </p:nvSpPr>
        <p:spPr>
          <a:xfrm rot="0">
            <a:off x="4235623" y="6179319"/>
            <a:ext cx="2670668" cy="947852"/>
          </a:xfrm>
          <a:prstGeom prst="rect">
            <a:avLst/>
          </a:prstGeom>
          <a:solidFill>
            <a:srgbClr val="1EE6C2">
              <a:alpha val="40000"/>
            </a:srgbClr>
          </a:solidFill>
        </p:spPr>
      </p:sp>
      <p:sp>
        <p:nvSpPr>
          <p:cNvPr name="AutoShape 11" id="11"/>
          <p:cNvSpPr/>
          <p:nvPr/>
        </p:nvSpPr>
        <p:spPr>
          <a:xfrm rot="0">
            <a:off x="11135021" y="6179319"/>
            <a:ext cx="2670668" cy="947852"/>
          </a:xfrm>
          <a:prstGeom prst="rect">
            <a:avLst/>
          </a:prstGeom>
          <a:solidFill>
            <a:srgbClr val="1EE6C2">
              <a:alpha val="40000"/>
            </a:srgbClr>
          </a:solidFill>
        </p:spPr>
      </p:sp>
      <p:sp>
        <p:nvSpPr>
          <p:cNvPr name="AutoShape 12" id="12"/>
          <p:cNvSpPr/>
          <p:nvPr/>
        </p:nvSpPr>
        <p:spPr>
          <a:xfrm rot="0">
            <a:off x="821827" y="7326028"/>
            <a:ext cx="2670668" cy="947852"/>
          </a:xfrm>
          <a:prstGeom prst="rect">
            <a:avLst/>
          </a:prstGeom>
          <a:solidFill>
            <a:srgbClr val="47FFDE">
              <a:alpha val="40000"/>
            </a:srgbClr>
          </a:solidFill>
        </p:spPr>
      </p:sp>
      <p:sp>
        <p:nvSpPr>
          <p:cNvPr name="AutoShape 13" id="13"/>
          <p:cNvSpPr/>
          <p:nvPr/>
        </p:nvSpPr>
        <p:spPr>
          <a:xfrm rot="0">
            <a:off x="7696866" y="7310411"/>
            <a:ext cx="2670668" cy="947852"/>
          </a:xfrm>
          <a:prstGeom prst="rect">
            <a:avLst/>
          </a:prstGeom>
          <a:solidFill>
            <a:srgbClr val="1EE6C2">
              <a:alpha val="40000"/>
            </a:srgbClr>
          </a:solidFill>
        </p:spPr>
      </p:sp>
      <p:sp>
        <p:nvSpPr>
          <p:cNvPr name="AutoShape 14" id="14"/>
          <p:cNvSpPr/>
          <p:nvPr/>
        </p:nvSpPr>
        <p:spPr>
          <a:xfrm rot="0">
            <a:off x="4235623" y="7326028"/>
            <a:ext cx="2670668" cy="947852"/>
          </a:xfrm>
          <a:prstGeom prst="rect">
            <a:avLst/>
          </a:prstGeom>
          <a:solidFill>
            <a:srgbClr val="1EE6C2">
              <a:alpha val="40000"/>
            </a:srgbClr>
          </a:solidFill>
        </p:spPr>
      </p:sp>
      <p:sp>
        <p:nvSpPr>
          <p:cNvPr name="AutoShape 15" id="15"/>
          <p:cNvSpPr/>
          <p:nvPr/>
        </p:nvSpPr>
        <p:spPr>
          <a:xfrm rot="0">
            <a:off x="11110484" y="7326028"/>
            <a:ext cx="2670668" cy="947852"/>
          </a:xfrm>
          <a:prstGeom prst="rect">
            <a:avLst/>
          </a:prstGeom>
          <a:solidFill>
            <a:srgbClr val="1EE6C2">
              <a:alpha val="40000"/>
            </a:srgbClr>
          </a:solidFill>
        </p:spPr>
      </p:sp>
      <p:sp>
        <p:nvSpPr>
          <p:cNvPr name="Freeform 16" id="16"/>
          <p:cNvSpPr/>
          <p:nvPr/>
        </p:nvSpPr>
        <p:spPr>
          <a:xfrm flipH="false" flipV="false" rot="1039393">
            <a:off x="-830103" y="9593508"/>
            <a:ext cx="2495446" cy="1601249"/>
          </a:xfrm>
          <a:custGeom>
            <a:avLst/>
            <a:gdLst/>
            <a:ahLst/>
            <a:cxnLst/>
            <a:rect r="r" b="b" t="t" l="l"/>
            <a:pathLst>
              <a:path h="1601249" w="2495446">
                <a:moveTo>
                  <a:pt x="0" y="0"/>
                </a:moveTo>
                <a:lnTo>
                  <a:pt x="2495446" y="0"/>
                </a:lnTo>
                <a:lnTo>
                  <a:pt x="2495446" y="1601250"/>
                </a:lnTo>
                <a:lnTo>
                  <a:pt x="0" y="1601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7" id="17"/>
          <p:cNvSpPr/>
          <p:nvPr/>
        </p:nvSpPr>
        <p:spPr>
          <a:xfrm rot="0">
            <a:off x="7696866" y="8473904"/>
            <a:ext cx="2670668" cy="947852"/>
          </a:xfrm>
          <a:prstGeom prst="rect">
            <a:avLst/>
          </a:prstGeom>
          <a:solidFill>
            <a:srgbClr val="1EE6C2">
              <a:alpha val="40000"/>
            </a:srgbClr>
          </a:solidFill>
        </p:spPr>
      </p:sp>
      <p:sp>
        <p:nvSpPr>
          <p:cNvPr name="AutoShape 18" id="18"/>
          <p:cNvSpPr/>
          <p:nvPr/>
        </p:nvSpPr>
        <p:spPr>
          <a:xfrm rot="0">
            <a:off x="4235623" y="8473904"/>
            <a:ext cx="2670668" cy="947852"/>
          </a:xfrm>
          <a:prstGeom prst="rect">
            <a:avLst/>
          </a:prstGeom>
          <a:solidFill>
            <a:srgbClr val="1EE6C2">
              <a:alpha val="40000"/>
            </a:srgbClr>
          </a:solidFill>
        </p:spPr>
      </p:sp>
      <p:sp>
        <p:nvSpPr>
          <p:cNvPr name="AutoShape 19" id="19"/>
          <p:cNvSpPr/>
          <p:nvPr/>
        </p:nvSpPr>
        <p:spPr>
          <a:xfrm rot="0">
            <a:off x="11100959" y="8452196"/>
            <a:ext cx="2670668" cy="947852"/>
          </a:xfrm>
          <a:prstGeom prst="rect">
            <a:avLst/>
          </a:prstGeom>
          <a:solidFill>
            <a:srgbClr val="1EE6C2">
              <a:alpha val="40000"/>
            </a:srgbClr>
          </a:solidFill>
        </p:spPr>
      </p:sp>
      <p:sp>
        <p:nvSpPr>
          <p:cNvPr name="AutoShape 20" id="20"/>
          <p:cNvSpPr/>
          <p:nvPr/>
        </p:nvSpPr>
        <p:spPr>
          <a:xfrm rot="0">
            <a:off x="821827" y="8494284"/>
            <a:ext cx="2670668" cy="947852"/>
          </a:xfrm>
          <a:prstGeom prst="rect">
            <a:avLst/>
          </a:prstGeom>
          <a:solidFill>
            <a:srgbClr val="1EE6C2">
              <a:alpha val="40000"/>
            </a:srgbClr>
          </a:solidFill>
        </p:spPr>
      </p:sp>
      <p:sp>
        <p:nvSpPr>
          <p:cNvPr name="AutoShape 21" id="21"/>
          <p:cNvSpPr/>
          <p:nvPr/>
        </p:nvSpPr>
        <p:spPr>
          <a:xfrm rot="0">
            <a:off x="4235623" y="3376287"/>
            <a:ext cx="2670668" cy="1328852"/>
          </a:xfrm>
          <a:prstGeom prst="rect">
            <a:avLst/>
          </a:prstGeom>
          <a:solidFill>
            <a:srgbClr val="1EE6C2"/>
          </a:solidFill>
        </p:spPr>
      </p:sp>
      <p:sp>
        <p:nvSpPr>
          <p:cNvPr name="AutoShape 22" id="22"/>
          <p:cNvSpPr/>
          <p:nvPr/>
        </p:nvSpPr>
        <p:spPr>
          <a:xfrm rot="0">
            <a:off x="7668291" y="3376287"/>
            <a:ext cx="2670668" cy="1328852"/>
          </a:xfrm>
          <a:prstGeom prst="rect">
            <a:avLst/>
          </a:prstGeom>
          <a:solidFill>
            <a:srgbClr val="1EE6C2"/>
          </a:solidFill>
        </p:spPr>
      </p:sp>
      <p:sp>
        <p:nvSpPr>
          <p:cNvPr name="AutoShape 23" id="23"/>
          <p:cNvSpPr/>
          <p:nvPr/>
        </p:nvSpPr>
        <p:spPr>
          <a:xfrm rot="0">
            <a:off x="11100959" y="3376287"/>
            <a:ext cx="2670668" cy="1328852"/>
          </a:xfrm>
          <a:prstGeom prst="rect">
            <a:avLst/>
          </a:prstGeom>
          <a:solidFill>
            <a:srgbClr val="1EE6C2"/>
          </a:solidFill>
        </p:spPr>
      </p:sp>
      <p:sp>
        <p:nvSpPr>
          <p:cNvPr name="TextBox 24" id="24"/>
          <p:cNvSpPr txBox="true"/>
          <p:nvPr/>
        </p:nvSpPr>
        <p:spPr>
          <a:xfrm rot="0">
            <a:off x="1492304" y="623562"/>
            <a:ext cx="15303392" cy="2286000"/>
          </a:xfrm>
          <a:prstGeom prst="rect">
            <a:avLst/>
          </a:prstGeom>
        </p:spPr>
        <p:txBody>
          <a:bodyPr anchor="t" rtlCol="false" tIns="0" lIns="0" bIns="0" rIns="0">
            <a:spAutoFit/>
          </a:bodyPr>
          <a:lstStyle/>
          <a:p>
            <a:pPr algn="ctr">
              <a:lnSpc>
                <a:spcPts val="9000"/>
              </a:lnSpc>
            </a:pPr>
            <a:r>
              <a:rPr lang="en-US" sz="7500">
                <a:solidFill>
                  <a:srgbClr val="000000"/>
                </a:solidFill>
                <a:latin typeface="Bree Serif"/>
              </a:rPr>
              <a:t>TABELA DE PREÇO DO SERVIÇO POR ASSINATURA</a:t>
            </a:r>
          </a:p>
        </p:txBody>
      </p:sp>
      <p:sp>
        <p:nvSpPr>
          <p:cNvPr name="TextBox 25" id="25"/>
          <p:cNvSpPr txBox="true"/>
          <p:nvPr/>
        </p:nvSpPr>
        <p:spPr>
          <a:xfrm rot="0">
            <a:off x="11291459" y="3797825"/>
            <a:ext cx="2289668" cy="476250"/>
          </a:xfrm>
          <a:prstGeom prst="rect">
            <a:avLst/>
          </a:prstGeom>
        </p:spPr>
        <p:txBody>
          <a:bodyPr anchor="t" rtlCol="false" tIns="0" lIns="0" bIns="0" rIns="0">
            <a:spAutoFit/>
          </a:bodyPr>
          <a:lstStyle/>
          <a:p>
            <a:pPr algn="ctr">
              <a:lnSpc>
                <a:spcPts val="3719"/>
              </a:lnSpc>
            </a:pPr>
            <a:r>
              <a:rPr lang="en-US" sz="3099" spc="309">
                <a:solidFill>
                  <a:srgbClr val="FBFAF6"/>
                </a:solidFill>
                <a:latin typeface="Glacial Indifference Bold"/>
              </a:rPr>
              <a:t>PREMIUM</a:t>
            </a:r>
          </a:p>
        </p:txBody>
      </p:sp>
      <p:sp>
        <p:nvSpPr>
          <p:cNvPr name="TextBox 26" id="26"/>
          <p:cNvSpPr txBox="true"/>
          <p:nvPr/>
        </p:nvSpPr>
        <p:spPr>
          <a:xfrm rot="0">
            <a:off x="7887366" y="3840818"/>
            <a:ext cx="2289668" cy="476250"/>
          </a:xfrm>
          <a:prstGeom prst="rect">
            <a:avLst/>
          </a:prstGeom>
        </p:spPr>
        <p:txBody>
          <a:bodyPr anchor="t" rtlCol="false" tIns="0" lIns="0" bIns="0" rIns="0">
            <a:spAutoFit/>
          </a:bodyPr>
          <a:lstStyle/>
          <a:p>
            <a:pPr algn="ctr">
              <a:lnSpc>
                <a:spcPts val="3719"/>
              </a:lnSpc>
            </a:pPr>
            <a:r>
              <a:rPr lang="en-US" sz="3099" spc="309">
                <a:solidFill>
                  <a:srgbClr val="FFFFFF"/>
                </a:solidFill>
                <a:latin typeface="Glacial Indifference Bold"/>
              </a:rPr>
              <a:t>DIAMANTE</a:t>
            </a:r>
          </a:p>
        </p:txBody>
      </p:sp>
      <p:sp>
        <p:nvSpPr>
          <p:cNvPr name="TextBox 27" id="27"/>
          <p:cNvSpPr txBox="true"/>
          <p:nvPr/>
        </p:nvSpPr>
        <p:spPr>
          <a:xfrm rot="0">
            <a:off x="821827" y="5019814"/>
            <a:ext cx="2670668" cy="916940"/>
          </a:xfrm>
          <a:prstGeom prst="rect">
            <a:avLst/>
          </a:prstGeom>
        </p:spPr>
        <p:txBody>
          <a:bodyPr anchor="t" rtlCol="false" tIns="0" lIns="0" bIns="0" rIns="0">
            <a:spAutoFit/>
          </a:bodyPr>
          <a:lstStyle/>
          <a:p>
            <a:pPr algn="ctr">
              <a:lnSpc>
                <a:spcPts val="3639"/>
              </a:lnSpc>
            </a:pPr>
            <a:r>
              <a:rPr lang="en-US" sz="2799" spc="139">
                <a:solidFill>
                  <a:srgbClr val="000000"/>
                </a:solidFill>
                <a:latin typeface="Glacial Indifference"/>
              </a:rPr>
              <a:t>Personal Trainer</a:t>
            </a:r>
          </a:p>
        </p:txBody>
      </p:sp>
      <p:sp>
        <p:nvSpPr>
          <p:cNvPr name="TextBox 28" id="28"/>
          <p:cNvSpPr txBox="true"/>
          <p:nvPr/>
        </p:nvSpPr>
        <p:spPr>
          <a:xfrm rot="0">
            <a:off x="868535" y="6418028"/>
            <a:ext cx="2566988" cy="459740"/>
          </a:xfrm>
          <a:prstGeom prst="rect">
            <a:avLst/>
          </a:prstGeom>
        </p:spPr>
        <p:txBody>
          <a:bodyPr anchor="t" rtlCol="false" tIns="0" lIns="0" bIns="0" rIns="0">
            <a:spAutoFit/>
          </a:bodyPr>
          <a:lstStyle/>
          <a:p>
            <a:pPr algn="ctr">
              <a:lnSpc>
                <a:spcPts val="3639"/>
              </a:lnSpc>
            </a:pPr>
            <a:r>
              <a:rPr lang="en-US" sz="2799" spc="139">
                <a:solidFill>
                  <a:srgbClr val="000000"/>
                </a:solidFill>
                <a:latin typeface="Glacial Indifference"/>
              </a:rPr>
              <a:t>Oftalmologista </a:t>
            </a:r>
          </a:p>
        </p:txBody>
      </p:sp>
      <p:sp>
        <p:nvSpPr>
          <p:cNvPr name="TextBox 29" id="29"/>
          <p:cNvSpPr txBox="true"/>
          <p:nvPr/>
        </p:nvSpPr>
        <p:spPr>
          <a:xfrm rot="0">
            <a:off x="7727397" y="5263090"/>
            <a:ext cx="2640138" cy="415546"/>
          </a:xfrm>
          <a:prstGeom prst="rect">
            <a:avLst/>
          </a:prstGeom>
        </p:spPr>
        <p:txBody>
          <a:bodyPr anchor="t" rtlCol="false" tIns="0" lIns="0" bIns="0" rIns="0">
            <a:spAutoFit/>
          </a:bodyPr>
          <a:lstStyle/>
          <a:p>
            <a:pPr algn="ctr">
              <a:lnSpc>
                <a:spcPts val="3340"/>
              </a:lnSpc>
            </a:pPr>
            <a:r>
              <a:rPr lang="en-US" sz="2569" spc="128">
                <a:solidFill>
                  <a:srgbClr val="000000"/>
                </a:solidFill>
                <a:latin typeface="Glacial Indifference Medium"/>
              </a:rPr>
              <a:t>Endocrinologista</a:t>
            </a:r>
          </a:p>
        </p:txBody>
      </p:sp>
      <p:sp>
        <p:nvSpPr>
          <p:cNvPr name="TextBox 30" id="30"/>
          <p:cNvSpPr txBox="true"/>
          <p:nvPr/>
        </p:nvSpPr>
        <p:spPr>
          <a:xfrm rot="0">
            <a:off x="4249301" y="6434232"/>
            <a:ext cx="2643313" cy="459740"/>
          </a:xfrm>
          <a:prstGeom prst="rect">
            <a:avLst/>
          </a:prstGeom>
        </p:spPr>
        <p:txBody>
          <a:bodyPr anchor="t" rtlCol="false" tIns="0" lIns="0" bIns="0" rIns="0">
            <a:spAutoFit/>
          </a:bodyPr>
          <a:lstStyle/>
          <a:p>
            <a:pPr algn="ctr">
              <a:lnSpc>
                <a:spcPts val="3639"/>
              </a:lnSpc>
            </a:pPr>
          </a:p>
        </p:txBody>
      </p:sp>
      <p:sp>
        <p:nvSpPr>
          <p:cNvPr name="TextBox 31" id="31"/>
          <p:cNvSpPr txBox="true"/>
          <p:nvPr/>
        </p:nvSpPr>
        <p:spPr>
          <a:xfrm rot="0">
            <a:off x="860708" y="7565321"/>
            <a:ext cx="2592908" cy="459381"/>
          </a:xfrm>
          <a:prstGeom prst="rect">
            <a:avLst/>
          </a:prstGeom>
        </p:spPr>
        <p:txBody>
          <a:bodyPr anchor="t" rtlCol="false" tIns="0" lIns="0" bIns="0" rIns="0">
            <a:spAutoFit/>
          </a:bodyPr>
          <a:lstStyle/>
          <a:p>
            <a:pPr algn="ctr">
              <a:lnSpc>
                <a:spcPts val="3676"/>
              </a:lnSpc>
            </a:pPr>
            <a:r>
              <a:rPr lang="en-US" sz="2828" spc="141">
                <a:solidFill>
                  <a:srgbClr val="000000"/>
                </a:solidFill>
                <a:latin typeface="Glacial Indifference Medium"/>
              </a:rPr>
              <a:t>Nutricionista</a:t>
            </a:r>
          </a:p>
        </p:txBody>
      </p:sp>
      <p:sp>
        <p:nvSpPr>
          <p:cNvPr name="TextBox 32" id="32"/>
          <p:cNvSpPr txBox="true"/>
          <p:nvPr/>
        </p:nvSpPr>
        <p:spPr>
          <a:xfrm rot="0">
            <a:off x="7610047" y="8719289"/>
            <a:ext cx="2566988" cy="459740"/>
          </a:xfrm>
          <a:prstGeom prst="rect">
            <a:avLst/>
          </a:prstGeom>
        </p:spPr>
        <p:txBody>
          <a:bodyPr anchor="t" rtlCol="false" tIns="0" lIns="0" bIns="0" rIns="0">
            <a:spAutoFit/>
          </a:bodyPr>
          <a:lstStyle/>
          <a:p>
            <a:pPr algn="ctr">
              <a:lnSpc>
                <a:spcPts val="3639"/>
              </a:lnSpc>
            </a:pPr>
            <a:r>
              <a:rPr lang="en-US" sz="2799" spc="139">
                <a:solidFill>
                  <a:srgbClr val="000000"/>
                </a:solidFill>
                <a:latin typeface="Glacial Indifference"/>
              </a:rPr>
              <a:t>R$ 850,00</a:t>
            </a:r>
          </a:p>
        </p:txBody>
      </p:sp>
      <p:sp>
        <p:nvSpPr>
          <p:cNvPr name="TextBox 33" id="33"/>
          <p:cNvSpPr txBox="true"/>
          <p:nvPr/>
        </p:nvSpPr>
        <p:spPr>
          <a:xfrm rot="0">
            <a:off x="11135021" y="8677202"/>
            <a:ext cx="2566988" cy="459740"/>
          </a:xfrm>
          <a:prstGeom prst="rect">
            <a:avLst/>
          </a:prstGeom>
        </p:spPr>
        <p:txBody>
          <a:bodyPr anchor="t" rtlCol="false" tIns="0" lIns="0" bIns="0" rIns="0">
            <a:spAutoFit/>
          </a:bodyPr>
          <a:lstStyle/>
          <a:p>
            <a:pPr algn="ctr">
              <a:lnSpc>
                <a:spcPts val="3639"/>
              </a:lnSpc>
            </a:pPr>
            <a:r>
              <a:rPr lang="en-US" sz="2799" spc="139">
                <a:solidFill>
                  <a:srgbClr val="000000"/>
                </a:solidFill>
                <a:latin typeface="Glacial Indifference"/>
              </a:rPr>
              <a:t>R$ 1.350,00</a:t>
            </a:r>
          </a:p>
        </p:txBody>
      </p:sp>
      <p:sp>
        <p:nvSpPr>
          <p:cNvPr name="TextBox 34" id="34"/>
          <p:cNvSpPr txBox="true"/>
          <p:nvPr/>
        </p:nvSpPr>
        <p:spPr>
          <a:xfrm rot="0">
            <a:off x="4325626" y="8677363"/>
            <a:ext cx="2566988" cy="459740"/>
          </a:xfrm>
          <a:prstGeom prst="rect">
            <a:avLst/>
          </a:prstGeom>
        </p:spPr>
        <p:txBody>
          <a:bodyPr anchor="t" rtlCol="false" tIns="0" lIns="0" bIns="0" rIns="0">
            <a:spAutoFit/>
          </a:bodyPr>
          <a:lstStyle/>
          <a:p>
            <a:pPr algn="ctr">
              <a:lnSpc>
                <a:spcPts val="3639"/>
              </a:lnSpc>
            </a:pPr>
            <a:r>
              <a:rPr lang="en-US" sz="2799" spc="139">
                <a:solidFill>
                  <a:srgbClr val="000000"/>
                </a:solidFill>
                <a:latin typeface="Glacial Indifference"/>
              </a:rPr>
              <a:t>R$ 600,00</a:t>
            </a:r>
          </a:p>
        </p:txBody>
      </p:sp>
      <p:sp>
        <p:nvSpPr>
          <p:cNvPr name="TextBox 35" id="35"/>
          <p:cNvSpPr txBox="true"/>
          <p:nvPr/>
        </p:nvSpPr>
        <p:spPr>
          <a:xfrm rot="0">
            <a:off x="789277" y="3789484"/>
            <a:ext cx="2670668"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FBFEFB"/>
                </a:solidFill>
                <a:latin typeface="Glacial Indifference Bold"/>
              </a:rPr>
              <a:t>OURO</a:t>
            </a:r>
          </a:p>
        </p:txBody>
      </p:sp>
      <p:sp>
        <p:nvSpPr>
          <p:cNvPr name="TextBox 36" id="36"/>
          <p:cNvSpPr txBox="true"/>
          <p:nvPr/>
        </p:nvSpPr>
        <p:spPr>
          <a:xfrm rot="0">
            <a:off x="4221945" y="3789484"/>
            <a:ext cx="2670668"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FBFEFB"/>
                </a:solidFill>
                <a:latin typeface="Glacial Indifference Bold"/>
              </a:rPr>
              <a:t>PLATINA</a:t>
            </a:r>
          </a:p>
        </p:txBody>
      </p:sp>
      <p:sp>
        <p:nvSpPr>
          <p:cNvPr name="TextBox 37" id="37"/>
          <p:cNvSpPr txBox="true"/>
          <p:nvPr/>
        </p:nvSpPr>
        <p:spPr>
          <a:xfrm rot="0">
            <a:off x="4249301" y="5248414"/>
            <a:ext cx="2628290"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Glacial Indifference"/>
              </a:rPr>
              <a:t>P</a:t>
            </a:r>
            <a:r>
              <a:rPr lang="en-US" sz="2799" spc="139">
                <a:solidFill>
                  <a:srgbClr val="000000"/>
                </a:solidFill>
                <a:latin typeface="Glacial Indifference"/>
              </a:rPr>
              <a:t>sicólogo</a:t>
            </a:r>
          </a:p>
        </p:txBody>
      </p:sp>
      <p:sp>
        <p:nvSpPr>
          <p:cNvPr name="TextBox 38" id="38"/>
          <p:cNvSpPr txBox="true"/>
          <p:nvPr/>
        </p:nvSpPr>
        <p:spPr>
          <a:xfrm rot="0">
            <a:off x="4815221" y="6404325"/>
            <a:ext cx="1554882"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Glacial Indifference"/>
              </a:rPr>
              <a:t>Pediatra </a:t>
            </a:r>
          </a:p>
        </p:txBody>
      </p:sp>
      <p:sp>
        <p:nvSpPr>
          <p:cNvPr name="AutoShape 39" id="39"/>
          <p:cNvSpPr/>
          <p:nvPr/>
        </p:nvSpPr>
        <p:spPr>
          <a:xfrm rot="0">
            <a:off x="14541260" y="8494284"/>
            <a:ext cx="2655403" cy="907093"/>
          </a:xfrm>
          <a:prstGeom prst="rect">
            <a:avLst/>
          </a:prstGeom>
          <a:solidFill>
            <a:srgbClr val="1EE6C2"/>
          </a:solidFill>
        </p:spPr>
      </p:sp>
      <p:sp>
        <p:nvSpPr>
          <p:cNvPr name="TextBox 40" id="40"/>
          <p:cNvSpPr txBox="true"/>
          <p:nvPr/>
        </p:nvSpPr>
        <p:spPr>
          <a:xfrm rot="0">
            <a:off x="15096520" y="8677363"/>
            <a:ext cx="1545282"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FFFFFF"/>
                </a:solidFill>
                <a:latin typeface="Glacial Indifference Bold"/>
              </a:rPr>
              <a:t>PREÇOS </a:t>
            </a:r>
          </a:p>
        </p:txBody>
      </p:sp>
      <p:sp>
        <p:nvSpPr>
          <p:cNvPr name="TextBox 41" id="41"/>
          <p:cNvSpPr txBox="true"/>
          <p:nvPr/>
        </p:nvSpPr>
        <p:spPr>
          <a:xfrm rot="0">
            <a:off x="892958" y="8677202"/>
            <a:ext cx="2566988" cy="459740"/>
          </a:xfrm>
          <a:prstGeom prst="rect">
            <a:avLst/>
          </a:prstGeom>
        </p:spPr>
        <p:txBody>
          <a:bodyPr anchor="t" rtlCol="false" tIns="0" lIns="0" bIns="0" rIns="0">
            <a:spAutoFit/>
          </a:bodyPr>
          <a:lstStyle/>
          <a:p>
            <a:pPr algn="ctr">
              <a:lnSpc>
                <a:spcPts val="3639"/>
              </a:lnSpc>
            </a:pPr>
            <a:r>
              <a:rPr lang="en-US" sz="2799" spc="139">
                <a:solidFill>
                  <a:srgbClr val="000000"/>
                </a:solidFill>
                <a:latin typeface="Glacial Indifference"/>
              </a:rPr>
              <a:t>R$ 230,00</a:t>
            </a:r>
          </a:p>
        </p:txBody>
      </p:sp>
      <p:sp>
        <p:nvSpPr>
          <p:cNvPr name="TextBox 42" id="42"/>
          <p:cNvSpPr txBox="true"/>
          <p:nvPr/>
        </p:nvSpPr>
        <p:spPr>
          <a:xfrm rot="0">
            <a:off x="14765759" y="6443757"/>
            <a:ext cx="1929810" cy="1592746"/>
          </a:xfrm>
          <a:prstGeom prst="rect">
            <a:avLst/>
          </a:prstGeom>
        </p:spPr>
        <p:txBody>
          <a:bodyPr anchor="t" rtlCol="false" tIns="0" lIns="0" bIns="0" rIns="0">
            <a:spAutoFit/>
          </a:bodyPr>
          <a:lstStyle/>
          <a:p>
            <a:pPr algn="ctr">
              <a:lnSpc>
                <a:spcPts val="2529"/>
              </a:lnSpc>
            </a:pPr>
            <a:r>
              <a:rPr lang="en-US" sz="1946" spc="97">
                <a:solidFill>
                  <a:srgbClr val="000000"/>
                </a:solidFill>
                <a:latin typeface="Glacial Indifference"/>
              </a:rPr>
              <a:t>A Assinatura Premium </a:t>
            </a:r>
          </a:p>
          <a:p>
            <a:pPr algn="ctr">
              <a:lnSpc>
                <a:spcPts val="2529"/>
              </a:lnSpc>
            </a:pPr>
            <a:r>
              <a:rPr lang="en-US" sz="1946" spc="97">
                <a:solidFill>
                  <a:srgbClr val="000000"/>
                </a:solidFill>
                <a:latin typeface="Glacial Indifference"/>
              </a:rPr>
              <a:t>tem todos </a:t>
            </a:r>
          </a:p>
          <a:p>
            <a:pPr algn="ctr">
              <a:lnSpc>
                <a:spcPts val="2529"/>
              </a:lnSpc>
              <a:spcBef>
                <a:spcPct val="0"/>
              </a:spcBef>
            </a:pPr>
            <a:r>
              <a:rPr lang="en-US" sz="1946" spc="97">
                <a:solidFill>
                  <a:srgbClr val="000000"/>
                </a:solidFill>
                <a:latin typeface="Glacial Indifference"/>
              </a:rPr>
              <a:t>os seviços incluidos</a:t>
            </a:r>
          </a:p>
        </p:txBody>
      </p:sp>
      <p:sp>
        <p:nvSpPr>
          <p:cNvPr name="TextBox 43" id="43"/>
          <p:cNvSpPr txBox="true"/>
          <p:nvPr/>
        </p:nvSpPr>
        <p:spPr>
          <a:xfrm rot="0">
            <a:off x="1065018" y="2044397"/>
            <a:ext cx="2222867" cy="1027090"/>
          </a:xfrm>
          <a:prstGeom prst="rect">
            <a:avLst/>
          </a:prstGeom>
        </p:spPr>
        <p:txBody>
          <a:bodyPr anchor="t" rtlCol="false" tIns="0" lIns="0" bIns="0" rIns="0">
            <a:spAutoFit/>
          </a:bodyPr>
          <a:lstStyle/>
          <a:p>
            <a:pPr algn="ctr">
              <a:lnSpc>
                <a:spcPts val="2720"/>
              </a:lnSpc>
            </a:pPr>
            <a:r>
              <a:rPr lang="en-US" sz="2092" spc="104">
                <a:solidFill>
                  <a:srgbClr val="000000"/>
                </a:solidFill>
                <a:latin typeface="Glacial Indifference"/>
              </a:rPr>
              <a:t>Desconto de 20%</a:t>
            </a:r>
          </a:p>
          <a:p>
            <a:pPr algn="ctr">
              <a:lnSpc>
                <a:spcPts val="2720"/>
              </a:lnSpc>
            </a:pPr>
            <a:r>
              <a:rPr lang="en-US" sz="2092" spc="104">
                <a:solidFill>
                  <a:srgbClr val="000000"/>
                </a:solidFill>
                <a:latin typeface="Glacial Indifference"/>
              </a:rPr>
              <a:t> pra quem tem </a:t>
            </a:r>
          </a:p>
          <a:p>
            <a:pPr algn="ctr">
              <a:lnSpc>
                <a:spcPts val="2720"/>
              </a:lnSpc>
              <a:spcBef>
                <a:spcPct val="0"/>
              </a:spcBef>
            </a:pPr>
            <a:r>
              <a:rPr lang="en-US" sz="2092" spc="104">
                <a:solidFill>
                  <a:srgbClr val="000000"/>
                </a:solidFill>
                <a:latin typeface="Glacial Indifference"/>
              </a:rPr>
              <a:t>plano de saúde </a:t>
            </a:r>
          </a:p>
        </p:txBody>
      </p:sp>
      <p:sp>
        <p:nvSpPr>
          <p:cNvPr name="TextBox 44" id="44"/>
          <p:cNvSpPr txBox="true"/>
          <p:nvPr/>
        </p:nvSpPr>
        <p:spPr>
          <a:xfrm rot="0">
            <a:off x="4815221" y="7574846"/>
            <a:ext cx="1408361"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Glacial Indifference"/>
              </a:rPr>
              <a:t>Dentista</a:t>
            </a:r>
          </a:p>
        </p:txBody>
      </p:sp>
      <p:sp>
        <p:nvSpPr>
          <p:cNvPr name="TextBox 45" id="45"/>
          <p:cNvSpPr txBox="true"/>
          <p:nvPr/>
        </p:nvSpPr>
        <p:spPr>
          <a:xfrm rot="0">
            <a:off x="7982042" y="6417444"/>
            <a:ext cx="2130847"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Glacial Indifference"/>
              </a:rPr>
              <a:t>Neurologista</a:t>
            </a:r>
          </a:p>
        </p:txBody>
      </p:sp>
      <p:sp>
        <p:nvSpPr>
          <p:cNvPr name="TextBox 46" id="46"/>
          <p:cNvSpPr txBox="true"/>
          <p:nvPr/>
        </p:nvSpPr>
        <p:spPr>
          <a:xfrm rot="0">
            <a:off x="8143659" y="7551034"/>
            <a:ext cx="1729457" cy="459740"/>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Glacial Indifference"/>
              </a:rPr>
              <a:t>Urologista</a:t>
            </a:r>
          </a:p>
        </p:txBody>
      </p:sp>
      <p:sp>
        <p:nvSpPr>
          <p:cNvPr name="TextBox 47" id="47"/>
          <p:cNvSpPr txBox="true"/>
          <p:nvPr/>
        </p:nvSpPr>
        <p:spPr>
          <a:xfrm rot="0">
            <a:off x="11098446" y="5292833"/>
            <a:ext cx="2640138" cy="415546"/>
          </a:xfrm>
          <a:prstGeom prst="rect">
            <a:avLst/>
          </a:prstGeom>
        </p:spPr>
        <p:txBody>
          <a:bodyPr anchor="t" rtlCol="false" tIns="0" lIns="0" bIns="0" rIns="0">
            <a:spAutoFit/>
          </a:bodyPr>
          <a:lstStyle/>
          <a:p>
            <a:pPr algn="ctr">
              <a:lnSpc>
                <a:spcPts val="3340"/>
              </a:lnSpc>
            </a:pPr>
            <a:r>
              <a:rPr lang="en-US" sz="2569" spc="128">
                <a:solidFill>
                  <a:srgbClr val="000000"/>
                </a:solidFill>
                <a:latin typeface="Glacial Indifference"/>
              </a:rPr>
              <a:t>Proctologista</a:t>
            </a:r>
          </a:p>
        </p:txBody>
      </p:sp>
      <p:sp>
        <p:nvSpPr>
          <p:cNvPr name="TextBox 48" id="48"/>
          <p:cNvSpPr txBox="true"/>
          <p:nvPr/>
        </p:nvSpPr>
        <p:spPr>
          <a:xfrm rot="0">
            <a:off x="11061872" y="7619040"/>
            <a:ext cx="2640138" cy="415546"/>
          </a:xfrm>
          <a:prstGeom prst="rect">
            <a:avLst/>
          </a:prstGeom>
        </p:spPr>
        <p:txBody>
          <a:bodyPr anchor="t" rtlCol="false" tIns="0" lIns="0" bIns="0" rIns="0">
            <a:spAutoFit/>
          </a:bodyPr>
          <a:lstStyle/>
          <a:p>
            <a:pPr algn="ctr">
              <a:lnSpc>
                <a:spcPts val="3340"/>
              </a:lnSpc>
            </a:pPr>
            <a:r>
              <a:rPr lang="en-US" sz="2569" spc="128">
                <a:solidFill>
                  <a:srgbClr val="000000"/>
                </a:solidFill>
                <a:latin typeface="Glacial Indifference"/>
              </a:rPr>
              <a:t>Proctologista</a:t>
            </a:r>
          </a:p>
        </p:txBody>
      </p:sp>
      <p:sp>
        <p:nvSpPr>
          <p:cNvPr name="TextBox 49" id="49"/>
          <p:cNvSpPr txBox="true"/>
          <p:nvPr/>
        </p:nvSpPr>
        <p:spPr>
          <a:xfrm rot="0">
            <a:off x="11173121" y="6431185"/>
            <a:ext cx="2640138" cy="415546"/>
          </a:xfrm>
          <a:prstGeom prst="rect">
            <a:avLst/>
          </a:prstGeom>
        </p:spPr>
        <p:txBody>
          <a:bodyPr anchor="t" rtlCol="false" tIns="0" lIns="0" bIns="0" rIns="0">
            <a:spAutoFit/>
          </a:bodyPr>
          <a:lstStyle/>
          <a:p>
            <a:pPr algn="ctr">
              <a:lnSpc>
                <a:spcPts val="3340"/>
              </a:lnSpc>
            </a:pPr>
            <a:r>
              <a:rPr lang="en-US" sz="2569" spc="128">
                <a:solidFill>
                  <a:srgbClr val="000000"/>
                </a:solidFill>
                <a:latin typeface="Glacial Indifference"/>
              </a:rPr>
              <a:t>Proctologista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2439401" y="4603642"/>
            <a:ext cx="5484309" cy="1028700"/>
          </a:xfrm>
          <a:prstGeom prst="rect">
            <a:avLst/>
          </a:prstGeom>
        </p:spPr>
        <p:txBody>
          <a:bodyPr anchor="t" rtlCol="false" tIns="0" lIns="0" bIns="0" rIns="0">
            <a:spAutoFit/>
          </a:bodyPr>
          <a:lstStyle/>
          <a:p>
            <a:pPr algn="ctr">
              <a:lnSpc>
                <a:spcPts val="4079"/>
              </a:lnSpc>
            </a:pPr>
            <a:r>
              <a:rPr lang="en-US" sz="3399">
                <a:solidFill>
                  <a:srgbClr val="000000"/>
                </a:solidFill>
                <a:latin typeface="Glacial Indifference"/>
              </a:rPr>
              <a:t>Serviço de Agendamento Online</a:t>
            </a:r>
          </a:p>
        </p:txBody>
      </p:sp>
      <p:grpSp>
        <p:nvGrpSpPr>
          <p:cNvPr name="Group 4" id="4"/>
          <p:cNvGrpSpPr/>
          <p:nvPr/>
        </p:nvGrpSpPr>
        <p:grpSpPr>
          <a:xfrm rot="0">
            <a:off x="2506370" y="2908192"/>
            <a:ext cx="1200150" cy="120015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EFEF"/>
            </a:solidFill>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grpSp>
        <p:nvGrpSpPr>
          <p:cNvPr name="Group 7" id="7"/>
          <p:cNvGrpSpPr/>
          <p:nvPr/>
        </p:nvGrpSpPr>
        <p:grpSpPr>
          <a:xfrm rot="0">
            <a:off x="14369256" y="2908192"/>
            <a:ext cx="1200150" cy="12001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EFEF"/>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10" id="10"/>
          <p:cNvSpPr txBox="true"/>
          <p:nvPr/>
        </p:nvSpPr>
        <p:spPr>
          <a:xfrm rot="0">
            <a:off x="1029496" y="3155842"/>
            <a:ext cx="4153898" cy="695325"/>
          </a:xfrm>
          <a:prstGeom prst="rect">
            <a:avLst/>
          </a:prstGeom>
        </p:spPr>
        <p:txBody>
          <a:bodyPr anchor="t" rtlCol="false" tIns="0" lIns="0" bIns="0" rIns="0">
            <a:spAutoFit/>
          </a:bodyPr>
          <a:lstStyle/>
          <a:p>
            <a:pPr algn="ctr">
              <a:lnSpc>
                <a:spcPts val="5400"/>
              </a:lnSpc>
            </a:pPr>
            <a:r>
              <a:rPr lang="en-US" sz="4500">
                <a:solidFill>
                  <a:srgbClr val="5CE1E6"/>
                </a:solidFill>
                <a:latin typeface="Glacial Indifference Bold"/>
              </a:rPr>
              <a:t>01</a:t>
            </a:r>
          </a:p>
        </p:txBody>
      </p:sp>
      <p:sp>
        <p:nvSpPr>
          <p:cNvPr name="Freeform 11" id="11"/>
          <p:cNvSpPr/>
          <p:nvPr/>
        </p:nvSpPr>
        <p:spPr>
          <a:xfrm flipH="false" flipV="false" rot="-2700000">
            <a:off x="16286554" y="8938613"/>
            <a:ext cx="2850816" cy="1560822"/>
          </a:xfrm>
          <a:custGeom>
            <a:avLst/>
            <a:gdLst/>
            <a:ahLst/>
            <a:cxnLst/>
            <a:rect r="r" b="b" t="t" l="l"/>
            <a:pathLst>
              <a:path h="1560822" w="2850816">
                <a:moveTo>
                  <a:pt x="0" y="0"/>
                </a:moveTo>
                <a:lnTo>
                  <a:pt x="2850816" y="0"/>
                </a:lnTo>
                <a:lnTo>
                  <a:pt x="2850816" y="1560822"/>
                </a:lnTo>
                <a:lnTo>
                  <a:pt x="0" y="1560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2700000">
            <a:off x="-1939983" y="-539726"/>
            <a:ext cx="6458622" cy="3536095"/>
          </a:xfrm>
          <a:custGeom>
            <a:avLst/>
            <a:gdLst/>
            <a:ahLst/>
            <a:cxnLst/>
            <a:rect r="r" b="b" t="t" l="l"/>
            <a:pathLst>
              <a:path h="3536095" w="6458622">
                <a:moveTo>
                  <a:pt x="0" y="0"/>
                </a:moveTo>
                <a:lnTo>
                  <a:pt x="6458621" y="0"/>
                </a:lnTo>
                <a:lnTo>
                  <a:pt x="6458621" y="3536096"/>
                </a:lnTo>
                <a:lnTo>
                  <a:pt x="0" y="35360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4342848" y="1028700"/>
            <a:ext cx="9602304" cy="1143000"/>
          </a:xfrm>
          <a:prstGeom prst="rect">
            <a:avLst/>
          </a:prstGeom>
        </p:spPr>
        <p:txBody>
          <a:bodyPr anchor="t" rtlCol="false" tIns="0" lIns="0" bIns="0" rIns="0">
            <a:spAutoFit/>
          </a:bodyPr>
          <a:lstStyle/>
          <a:p>
            <a:pPr algn="ctr">
              <a:lnSpc>
                <a:spcPts val="9000"/>
              </a:lnSpc>
            </a:pPr>
            <a:r>
              <a:rPr lang="en-US" sz="7500">
                <a:solidFill>
                  <a:srgbClr val="000000"/>
                </a:solidFill>
                <a:latin typeface="Bree Serif"/>
              </a:rPr>
              <a:t>Benefícios:</a:t>
            </a:r>
          </a:p>
        </p:txBody>
      </p:sp>
      <p:sp>
        <p:nvSpPr>
          <p:cNvPr name="TextBox 14" id="14"/>
          <p:cNvSpPr txBox="true"/>
          <p:nvPr/>
        </p:nvSpPr>
        <p:spPr>
          <a:xfrm rot="0">
            <a:off x="364291" y="4603642"/>
            <a:ext cx="5484309" cy="514350"/>
          </a:xfrm>
          <a:prstGeom prst="rect">
            <a:avLst/>
          </a:prstGeom>
        </p:spPr>
        <p:txBody>
          <a:bodyPr anchor="t" rtlCol="false" tIns="0" lIns="0" bIns="0" rIns="0">
            <a:spAutoFit/>
          </a:bodyPr>
          <a:lstStyle/>
          <a:p>
            <a:pPr algn="ctr">
              <a:lnSpc>
                <a:spcPts val="4079"/>
              </a:lnSpc>
            </a:pPr>
            <a:r>
              <a:rPr lang="en-US" sz="3399">
                <a:solidFill>
                  <a:srgbClr val="000000"/>
                </a:solidFill>
                <a:latin typeface="Glacial Indifference"/>
              </a:rPr>
              <a:t>Atendimento 24Hrs</a:t>
            </a:r>
          </a:p>
        </p:txBody>
      </p:sp>
      <p:grpSp>
        <p:nvGrpSpPr>
          <p:cNvPr name="Group 15" id="15"/>
          <p:cNvGrpSpPr/>
          <p:nvPr/>
        </p:nvGrpSpPr>
        <p:grpSpPr>
          <a:xfrm rot="0">
            <a:off x="6402642" y="2908192"/>
            <a:ext cx="5484309" cy="2724150"/>
            <a:chOff x="0" y="0"/>
            <a:chExt cx="7312412" cy="3632200"/>
          </a:xfrm>
        </p:grpSpPr>
        <p:grpSp>
          <p:nvGrpSpPr>
            <p:cNvPr name="Group 16" id="16"/>
            <p:cNvGrpSpPr/>
            <p:nvPr/>
          </p:nvGrpSpPr>
          <p:grpSpPr>
            <a:xfrm rot="0">
              <a:off x="2855044" y="0"/>
              <a:ext cx="1600200" cy="16002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EFEF"/>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19" id="19"/>
            <p:cNvSpPr txBox="true"/>
            <p:nvPr/>
          </p:nvSpPr>
          <p:spPr>
            <a:xfrm rot="0">
              <a:off x="0" y="2260600"/>
              <a:ext cx="7312412" cy="1371600"/>
            </a:xfrm>
            <a:prstGeom prst="rect">
              <a:avLst/>
            </a:prstGeom>
          </p:spPr>
          <p:txBody>
            <a:bodyPr anchor="t" rtlCol="false" tIns="0" lIns="0" bIns="0" rIns="0">
              <a:spAutoFit/>
            </a:bodyPr>
            <a:lstStyle/>
            <a:p>
              <a:pPr algn="ctr">
                <a:lnSpc>
                  <a:spcPts val="4079"/>
                </a:lnSpc>
              </a:pPr>
              <a:r>
                <a:rPr lang="en-US" sz="3399">
                  <a:solidFill>
                    <a:srgbClr val="000000"/>
                  </a:solidFill>
                  <a:latin typeface="Glacial Indifference"/>
                </a:rPr>
                <a:t>Especialistas na Área da Saúde e do Corpo</a:t>
              </a:r>
            </a:p>
          </p:txBody>
        </p:sp>
        <p:sp>
          <p:nvSpPr>
            <p:cNvPr name="TextBox 20" id="20"/>
            <p:cNvSpPr txBox="true"/>
            <p:nvPr/>
          </p:nvSpPr>
          <p:spPr>
            <a:xfrm rot="0">
              <a:off x="886940" y="333375"/>
              <a:ext cx="5538531" cy="923925"/>
            </a:xfrm>
            <a:prstGeom prst="rect">
              <a:avLst/>
            </a:prstGeom>
          </p:spPr>
          <p:txBody>
            <a:bodyPr anchor="t" rtlCol="false" tIns="0" lIns="0" bIns="0" rIns="0">
              <a:spAutoFit/>
            </a:bodyPr>
            <a:lstStyle/>
            <a:p>
              <a:pPr algn="ctr">
                <a:lnSpc>
                  <a:spcPts val="5400"/>
                </a:lnSpc>
              </a:pPr>
              <a:r>
                <a:rPr lang="en-US" sz="4500">
                  <a:solidFill>
                    <a:srgbClr val="5CE1E6"/>
                  </a:solidFill>
                  <a:latin typeface="Glacial Indifference Bold"/>
                </a:rPr>
                <a:t>02</a:t>
              </a:r>
            </a:p>
          </p:txBody>
        </p:sp>
      </p:grpSp>
      <p:sp>
        <p:nvSpPr>
          <p:cNvPr name="TextBox 21" id="21"/>
          <p:cNvSpPr txBox="true"/>
          <p:nvPr/>
        </p:nvSpPr>
        <p:spPr>
          <a:xfrm rot="0">
            <a:off x="12892382" y="3155842"/>
            <a:ext cx="4153898" cy="695325"/>
          </a:xfrm>
          <a:prstGeom prst="rect">
            <a:avLst/>
          </a:prstGeom>
        </p:spPr>
        <p:txBody>
          <a:bodyPr anchor="t" rtlCol="false" tIns="0" lIns="0" bIns="0" rIns="0">
            <a:spAutoFit/>
          </a:bodyPr>
          <a:lstStyle/>
          <a:p>
            <a:pPr algn="ctr">
              <a:lnSpc>
                <a:spcPts val="5400"/>
              </a:lnSpc>
            </a:pPr>
            <a:r>
              <a:rPr lang="en-US" sz="4500">
                <a:solidFill>
                  <a:srgbClr val="5CE1E6"/>
                </a:solidFill>
                <a:latin typeface="Glacial Indifference Bold"/>
              </a:rPr>
              <a:t>03</a:t>
            </a:r>
          </a:p>
        </p:txBody>
      </p:sp>
      <p:grpSp>
        <p:nvGrpSpPr>
          <p:cNvPr name="Group 22" id="22"/>
          <p:cNvGrpSpPr/>
          <p:nvPr/>
        </p:nvGrpSpPr>
        <p:grpSpPr>
          <a:xfrm rot="0">
            <a:off x="364291" y="6534150"/>
            <a:ext cx="5484309" cy="2724150"/>
            <a:chOff x="0" y="0"/>
            <a:chExt cx="7312412" cy="3632200"/>
          </a:xfrm>
        </p:grpSpPr>
        <p:grpSp>
          <p:nvGrpSpPr>
            <p:cNvPr name="Group 23" id="23"/>
            <p:cNvGrpSpPr/>
            <p:nvPr/>
          </p:nvGrpSpPr>
          <p:grpSpPr>
            <a:xfrm rot="0">
              <a:off x="2855044" y="0"/>
              <a:ext cx="1600200" cy="160020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EFEF"/>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26" id="26"/>
            <p:cNvSpPr txBox="true"/>
            <p:nvPr/>
          </p:nvSpPr>
          <p:spPr>
            <a:xfrm rot="0">
              <a:off x="0" y="2260600"/>
              <a:ext cx="7312412" cy="1371600"/>
            </a:xfrm>
            <a:prstGeom prst="rect">
              <a:avLst/>
            </a:prstGeom>
          </p:spPr>
          <p:txBody>
            <a:bodyPr anchor="t" rtlCol="false" tIns="0" lIns="0" bIns="0" rIns="0">
              <a:spAutoFit/>
            </a:bodyPr>
            <a:lstStyle/>
            <a:p>
              <a:pPr algn="ctr">
                <a:lnSpc>
                  <a:spcPts val="4079"/>
                </a:lnSpc>
              </a:pPr>
              <a:r>
                <a:rPr lang="en-US" sz="3399">
                  <a:solidFill>
                    <a:srgbClr val="000000"/>
                  </a:solidFill>
                  <a:latin typeface="Glacial Indifference"/>
                </a:rPr>
                <a:t>Rápido Atendimento</a:t>
              </a:r>
            </a:p>
            <a:p>
              <a:pPr algn="ctr">
                <a:lnSpc>
                  <a:spcPts val="4079"/>
                </a:lnSpc>
              </a:pPr>
              <a:r>
                <a:rPr lang="en-US" sz="3399">
                  <a:solidFill>
                    <a:srgbClr val="000000"/>
                  </a:solidFill>
                  <a:latin typeface="Glacial Indifference"/>
                </a:rPr>
                <a:t> </a:t>
              </a:r>
            </a:p>
          </p:txBody>
        </p:sp>
        <p:sp>
          <p:nvSpPr>
            <p:cNvPr name="TextBox 27" id="27"/>
            <p:cNvSpPr txBox="true"/>
            <p:nvPr/>
          </p:nvSpPr>
          <p:spPr>
            <a:xfrm rot="0">
              <a:off x="886940" y="333375"/>
              <a:ext cx="5538531" cy="923925"/>
            </a:xfrm>
            <a:prstGeom prst="rect">
              <a:avLst/>
            </a:prstGeom>
          </p:spPr>
          <p:txBody>
            <a:bodyPr anchor="t" rtlCol="false" tIns="0" lIns="0" bIns="0" rIns="0">
              <a:spAutoFit/>
            </a:bodyPr>
            <a:lstStyle/>
            <a:p>
              <a:pPr algn="ctr">
                <a:lnSpc>
                  <a:spcPts val="5400"/>
                </a:lnSpc>
              </a:pPr>
              <a:r>
                <a:rPr lang="en-US" sz="4500">
                  <a:solidFill>
                    <a:srgbClr val="5CE1E6"/>
                  </a:solidFill>
                  <a:latin typeface="Glacial Indifference Bold"/>
                </a:rPr>
                <a:t>04</a:t>
              </a:r>
            </a:p>
          </p:txBody>
        </p:sp>
      </p:grpSp>
      <p:grpSp>
        <p:nvGrpSpPr>
          <p:cNvPr name="Group 28" id="28"/>
          <p:cNvGrpSpPr/>
          <p:nvPr/>
        </p:nvGrpSpPr>
        <p:grpSpPr>
          <a:xfrm rot="0">
            <a:off x="-4343649" y="10160108"/>
            <a:ext cx="5484309" cy="2724150"/>
            <a:chOff x="0" y="0"/>
            <a:chExt cx="7312412" cy="3632200"/>
          </a:xfrm>
        </p:grpSpPr>
        <p:grpSp>
          <p:nvGrpSpPr>
            <p:cNvPr name="Group 29" id="29"/>
            <p:cNvGrpSpPr/>
            <p:nvPr/>
          </p:nvGrpSpPr>
          <p:grpSpPr>
            <a:xfrm rot="0">
              <a:off x="2855044" y="0"/>
              <a:ext cx="1600200" cy="160020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EFEF"/>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32" id="32"/>
            <p:cNvSpPr txBox="true"/>
            <p:nvPr/>
          </p:nvSpPr>
          <p:spPr>
            <a:xfrm rot="0">
              <a:off x="0" y="2260600"/>
              <a:ext cx="7312412" cy="1371600"/>
            </a:xfrm>
            <a:prstGeom prst="rect">
              <a:avLst/>
            </a:prstGeom>
          </p:spPr>
          <p:txBody>
            <a:bodyPr anchor="t" rtlCol="false" tIns="0" lIns="0" bIns="0" rIns="0">
              <a:spAutoFit/>
            </a:bodyPr>
            <a:lstStyle/>
            <a:p>
              <a:pPr algn="ctr">
                <a:lnSpc>
                  <a:spcPts val="4079"/>
                </a:lnSpc>
              </a:pPr>
              <a:r>
                <a:rPr lang="en-US" sz="3399">
                  <a:solidFill>
                    <a:srgbClr val="000000"/>
                  </a:solidFill>
                  <a:latin typeface="Glacial Indifference"/>
                </a:rPr>
                <a:t>Especialistas na Área da Saúde e do Corpo</a:t>
              </a:r>
            </a:p>
          </p:txBody>
        </p:sp>
        <p:sp>
          <p:nvSpPr>
            <p:cNvPr name="TextBox 33" id="33"/>
            <p:cNvSpPr txBox="true"/>
            <p:nvPr/>
          </p:nvSpPr>
          <p:spPr>
            <a:xfrm rot="0">
              <a:off x="886940" y="333375"/>
              <a:ext cx="5538531" cy="923925"/>
            </a:xfrm>
            <a:prstGeom prst="rect">
              <a:avLst/>
            </a:prstGeom>
          </p:spPr>
          <p:txBody>
            <a:bodyPr anchor="t" rtlCol="false" tIns="0" lIns="0" bIns="0" rIns="0">
              <a:spAutoFit/>
            </a:bodyPr>
            <a:lstStyle/>
            <a:p>
              <a:pPr algn="ctr">
                <a:lnSpc>
                  <a:spcPts val="5400"/>
                </a:lnSpc>
              </a:pPr>
              <a:r>
                <a:rPr lang="en-US" sz="4500">
                  <a:solidFill>
                    <a:srgbClr val="5CE1E6"/>
                  </a:solidFill>
                  <a:latin typeface="Glacial Indifference Bold"/>
                </a:rPr>
                <a:t>02</a:t>
              </a:r>
            </a:p>
          </p:txBody>
        </p:sp>
      </p:grpSp>
      <p:grpSp>
        <p:nvGrpSpPr>
          <p:cNvPr name="Group 34" id="34"/>
          <p:cNvGrpSpPr/>
          <p:nvPr/>
        </p:nvGrpSpPr>
        <p:grpSpPr>
          <a:xfrm rot="0">
            <a:off x="6402642" y="6534150"/>
            <a:ext cx="5484309" cy="2209800"/>
            <a:chOff x="0" y="0"/>
            <a:chExt cx="7312412" cy="2946400"/>
          </a:xfrm>
        </p:grpSpPr>
        <p:grpSp>
          <p:nvGrpSpPr>
            <p:cNvPr name="Group 35" id="35"/>
            <p:cNvGrpSpPr/>
            <p:nvPr/>
          </p:nvGrpSpPr>
          <p:grpSpPr>
            <a:xfrm rot="0">
              <a:off x="2855044" y="0"/>
              <a:ext cx="1600200" cy="160020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EFEF"/>
              </a:solidFill>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38" id="38"/>
            <p:cNvSpPr txBox="true"/>
            <p:nvPr/>
          </p:nvSpPr>
          <p:spPr>
            <a:xfrm rot="0">
              <a:off x="0" y="2260600"/>
              <a:ext cx="7312412" cy="685800"/>
            </a:xfrm>
            <a:prstGeom prst="rect">
              <a:avLst/>
            </a:prstGeom>
          </p:spPr>
          <p:txBody>
            <a:bodyPr anchor="t" rtlCol="false" tIns="0" lIns="0" bIns="0" rIns="0">
              <a:spAutoFit/>
            </a:bodyPr>
            <a:lstStyle/>
            <a:p>
              <a:pPr algn="ctr">
                <a:lnSpc>
                  <a:spcPts val="4079"/>
                </a:lnSpc>
              </a:pPr>
              <a:r>
                <a:rPr lang="en-US" sz="3399">
                  <a:solidFill>
                    <a:srgbClr val="000000"/>
                  </a:solidFill>
                  <a:latin typeface="Glacial Indifference"/>
                </a:rPr>
                <a:t>Interface fácil de Interagir</a:t>
              </a:r>
            </a:p>
          </p:txBody>
        </p:sp>
        <p:sp>
          <p:nvSpPr>
            <p:cNvPr name="TextBox 39" id="39"/>
            <p:cNvSpPr txBox="true"/>
            <p:nvPr/>
          </p:nvSpPr>
          <p:spPr>
            <a:xfrm rot="0">
              <a:off x="886940" y="333375"/>
              <a:ext cx="5538531" cy="923925"/>
            </a:xfrm>
            <a:prstGeom prst="rect">
              <a:avLst/>
            </a:prstGeom>
          </p:spPr>
          <p:txBody>
            <a:bodyPr anchor="t" rtlCol="false" tIns="0" lIns="0" bIns="0" rIns="0">
              <a:spAutoFit/>
            </a:bodyPr>
            <a:lstStyle/>
            <a:p>
              <a:pPr algn="ctr">
                <a:lnSpc>
                  <a:spcPts val="5400"/>
                </a:lnSpc>
              </a:pPr>
              <a:r>
                <a:rPr lang="en-US" sz="4500">
                  <a:solidFill>
                    <a:srgbClr val="5CE1E6"/>
                  </a:solidFill>
                  <a:latin typeface="Glacial Indifference Bold"/>
                </a:rPr>
                <a:t>05</a:t>
              </a:r>
            </a:p>
          </p:txBody>
        </p:sp>
      </p:grpSp>
      <p:grpSp>
        <p:nvGrpSpPr>
          <p:cNvPr name="Group 40" id="40"/>
          <p:cNvGrpSpPr/>
          <p:nvPr/>
        </p:nvGrpSpPr>
        <p:grpSpPr>
          <a:xfrm rot="0">
            <a:off x="12227177" y="6534150"/>
            <a:ext cx="5484309" cy="2209800"/>
            <a:chOff x="0" y="0"/>
            <a:chExt cx="7312412" cy="2946400"/>
          </a:xfrm>
        </p:grpSpPr>
        <p:grpSp>
          <p:nvGrpSpPr>
            <p:cNvPr name="Group 41" id="41"/>
            <p:cNvGrpSpPr/>
            <p:nvPr/>
          </p:nvGrpSpPr>
          <p:grpSpPr>
            <a:xfrm rot="0">
              <a:off x="2855044" y="0"/>
              <a:ext cx="1600200" cy="1600200"/>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EFEF"/>
              </a:solidFill>
            </p:spPr>
          </p:sp>
          <p:sp>
            <p:nvSpPr>
              <p:cNvPr name="TextBox 43" id="43"/>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44" id="44"/>
            <p:cNvSpPr txBox="true"/>
            <p:nvPr/>
          </p:nvSpPr>
          <p:spPr>
            <a:xfrm rot="0">
              <a:off x="0" y="2260600"/>
              <a:ext cx="7312412" cy="685800"/>
            </a:xfrm>
            <a:prstGeom prst="rect">
              <a:avLst/>
            </a:prstGeom>
          </p:spPr>
          <p:txBody>
            <a:bodyPr anchor="t" rtlCol="false" tIns="0" lIns="0" bIns="0" rIns="0">
              <a:spAutoFit/>
            </a:bodyPr>
            <a:lstStyle/>
            <a:p>
              <a:pPr algn="ctr">
                <a:lnSpc>
                  <a:spcPts val="4079"/>
                </a:lnSpc>
              </a:pPr>
              <a:r>
                <a:rPr lang="en-US" sz="3399">
                  <a:solidFill>
                    <a:srgbClr val="000000"/>
                  </a:solidFill>
                  <a:latin typeface="Glacial Indifference"/>
                </a:rPr>
                <a:t>Download Gratuito</a:t>
              </a:r>
            </a:p>
          </p:txBody>
        </p:sp>
        <p:sp>
          <p:nvSpPr>
            <p:cNvPr name="TextBox 45" id="45"/>
            <p:cNvSpPr txBox="true"/>
            <p:nvPr/>
          </p:nvSpPr>
          <p:spPr>
            <a:xfrm rot="0">
              <a:off x="886940" y="333375"/>
              <a:ext cx="5538531" cy="923925"/>
            </a:xfrm>
            <a:prstGeom prst="rect">
              <a:avLst/>
            </a:prstGeom>
          </p:spPr>
          <p:txBody>
            <a:bodyPr anchor="t" rtlCol="false" tIns="0" lIns="0" bIns="0" rIns="0">
              <a:spAutoFit/>
            </a:bodyPr>
            <a:lstStyle/>
            <a:p>
              <a:pPr algn="ctr">
                <a:lnSpc>
                  <a:spcPts val="5400"/>
                </a:lnSpc>
              </a:pPr>
              <a:r>
                <a:rPr lang="en-US" sz="4500">
                  <a:solidFill>
                    <a:srgbClr val="5CE1E6"/>
                  </a:solidFill>
                  <a:latin typeface="Glacial Indifference Bold"/>
                </a:rPr>
                <a:t>06</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DAGHXV-qsdY</dc:identifier>
  <dcterms:modified xsi:type="dcterms:W3CDTF">2011-08-01T06:04:30Z</dcterms:modified>
  <cp:revision>1</cp:revision>
  <dc:title>Apresentação</dc:title>
</cp:coreProperties>
</file>